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1.xml" ContentType="application/vnd.openxmlformats-officedocument.presentationml.notesSlide+xml"/>
  <Override PartName="/ppt/media/image13.jpeg" ContentType="image/jpeg"/>
  <Override PartName="/ppt/charts/chart1.xml" ContentType="application/vnd.openxmlformats-officedocument.drawingml.chart+xml"/>
  <Override PartName="/ppt/charts/chart2.xml" ContentType="application/vnd.openxmlformats-officedocument.drawingml.chart+xml"/>
  <Override PartName="/ppt/media/image1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3075"/>
          <c:y val="0.0523622"/>
          <c:w val="0.891925"/>
          <c:h val="0.854284"/>
        </c:manualLayout>
      </c:layout>
      <c:barChart>
        <c:barDir val="col"/>
        <c:grouping val="stacked"/>
        <c:varyColors val="0"/>
        <c:ser>
          <c:idx val="0"/>
          <c:order val="0"/>
          <c:tx>
            <c:strRef>
              <c:f>Sheet1!$A$2</c:f>
              <c:strCache>
                <c:ptCount val="1"/>
                <c:pt idx="0">
                  <c:v>Region 2</c:v>
                </c:pt>
              </c:strCache>
            </c:strRef>
          </c:tx>
          <c:spPr>
            <a:solidFill>
              <a:srgbClr val="2E578C"/>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0"/>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Sheet1!$B$2:$K$2</c:f>
              <c:numCache>
                <c:ptCount val="10"/>
                <c:pt idx="0">
                  <c:v>5000.000000</c:v>
                </c:pt>
                <c:pt idx="1">
                  <c:v>5000.000000</c:v>
                </c:pt>
                <c:pt idx="2">
                  <c:v>5000.000000</c:v>
                </c:pt>
                <c:pt idx="3">
                  <c:v>5000.000000</c:v>
                </c:pt>
                <c:pt idx="4">
                  <c:v>5000.000000</c:v>
                </c:pt>
                <c:pt idx="5">
                  <c:v>5000.000000</c:v>
                </c:pt>
                <c:pt idx="6">
                  <c:v>5000.000000</c:v>
                </c:pt>
                <c:pt idx="7">
                  <c:v>5000.000000</c:v>
                </c:pt>
                <c:pt idx="8">
                  <c:v>5000.000000</c:v>
                </c:pt>
                <c:pt idx="9">
                  <c:v>5000.000000</c:v>
                </c:pt>
              </c:numCache>
            </c:numRef>
          </c:val>
        </c:ser>
        <c:ser>
          <c:idx val="1"/>
          <c:order val="1"/>
          <c:tx>
            <c:strRef>
              <c:f>Sheet1!$A$3</c:f>
              <c:strCache>
                <c:ptCount val="1"/>
                <c:pt idx="0">
                  <c:v>Region 1</c:v>
                </c:pt>
              </c:strCache>
            </c:strRef>
          </c:tx>
          <c:spPr>
            <a:solidFill>
              <a:srgbClr val="5D96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1"/>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Sheet1!$B$3:$K$3</c:f>
              <c:numCache>
                <c:ptCount val="9"/>
                <c:pt idx="0">
                  <c:v>1000.000000</c:v>
                </c:pt>
                <c:pt idx="1">
                  <c:v>800.000000</c:v>
                </c:pt>
                <c:pt idx="2">
                  <c:v>700.000000</c:v>
                </c:pt>
                <c:pt idx="3">
                  <c:v>600.000000</c:v>
                </c:pt>
                <c:pt idx="4">
                  <c:v>500.000000</c:v>
                </c:pt>
                <c:pt idx="5">
                  <c:v>400.000000</c:v>
                </c:pt>
                <c:pt idx="6">
                  <c:v>300.000000</c:v>
                </c:pt>
                <c:pt idx="7">
                  <c:v>200.000000</c:v>
                </c:pt>
                <c:pt idx="8">
                  <c:v>100.000000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quot;LRC&quot;"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1000"/>
        <c:minorUnit val="50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3075"/>
          <c:y val="0.0523622"/>
          <c:w val="0.891925"/>
          <c:h val="0.854284"/>
        </c:manualLayout>
      </c:layout>
      <c:barChart>
        <c:barDir val="col"/>
        <c:grouping val="stacked"/>
        <c:varyColors val="0"/>
        <c:ser>
          <c:idx val="0"/>
          <c:order val="0"/>
          <c:tx>
            <c:strRef>
              <c:f>Sheet1!$A$2</c:f>
              <c:strCache>
                <c:ptCount val="1"/>
                <c:pt idx="0">
                  <c:v>Region 2</c:v>
                </c:pt>
              </c:strCache>
            </c:strRef>
          </c:tx>
          <c:spPr>
            <a:solidFill>
              <a:srgbClr val="2E578C"/>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0"/>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Sheet1!$B$2:$K$2</c:f>
              <c:numCache>
                <c:ptCount val="10"/>
                <c:pt idx="0">
                  <c:v>5000.000000</c:v>
                </c:pt>
                <c:pt idx="1">
                  <c:v>5000.000000</c:v>
                </c:pt>
                <c:pt idx="2">
                  <c:v>5000.000000</c:v>
                </c:pt>
                <c:pt idx="3">
                  <c:v>5000.000000</c:v>
                </c:pt>
                <c:pt idx="4">
                  <c:v>5000.000000</c:v>
                </c:pt>
                <c:pt idx="5">
                  <c:v>5000.000000</c:v>
                </c:pt>
                <c:pt idx="6">
                  <c:v>5000.000000</c:v>
                </c:pt>
                <c:pt idx="7">
                  <c:v>5000.000000</c:v>
                </c:pt>
                <c:pt idx="8">
                  <c:v>5000.000000</c:v>
                </c:pt>
                <c:pt idx="9">
                  <c:v>5000.000000</c:v>
                </c:pt>
              </c:numCache>
            </c:numRef>
          </c:val>
        </c:ser>
        <c:ser>
          <c:idx val="1"/>
          <c:order val="1"/>
          <c:tx>
            <c:strRef>
              <c:f>Sheet1!$A$3</c:f>
              <c:strCache>
                <c:ptCount val="1"/>
                <c:pt idx="0">
                  <c:v>Region 1</c:v>
                </c:pt>
              </c:strCache>
            </c:strRef>
          </c:tx>
          <c:spPr>
            <a:solidFill>
              <a:srgbClr val="5D96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1"/>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Sheet1!$B$3:$K$3</c:f>
              <c:numCache>
                <c:ptCount val="9"/>
                <c:pt idx="0">
                  <c:v>1000.000000</c:v>
                </c:pt>
                <c:pt idx="1">
                  <c:v>800.000000</c:v>
                </c:pt>
                <c:pt idx="2">
                  <c:v>700.000000</c:v>
                </c:pt>
                <c:pt idx="3">
                  <c:v>600.000000</c:v>
                </c:pt>
                <c:pt idx="4">
                  <c:v>500.000000</c:v>
                </c:pt>
                <c:pt idx="5">
                  <c:v>400.000000</c:v>
                </c:pt>
                <c:pt idx="6">
                  <c:v>300.000000</c:v>
                </c:pt>
                <c:pt idx="7">
                  <c:v>200.000000</c:v>
                </c:pt>
                <c:pt idx="8">
                  <c:v>100.000000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quot;LRC&quot;"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1000"/>
        <c:minorUnit val="500"/>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2013年10，香港GBL突然关闭，用户损失2000万美万。</a:t>
            </a:r>
          </a:p>
          <a:p>
            <a:pPr/>
            <a:r>
              <a:t>2014年2月，当时世界最大的比特币交易所Mt.Gox的85万比特币，7000被盗；</a:t>
            </a:r>
          </a:p>
          <a:p>
            <a:pPr/>
            <a:r>
              <a:t>2014年5月，比特币交易平台FXBTC长期亏损，停止运营；</a:t>
            </a:r>
          </a:p>
          <a:p>
            <a:pPr/>
            <a:r>
              <a:t>2015年1月，交易平台virtex停止提现，并将资金分批转走。</a:t>
            </a:r>
          </a:p>
          <a:p>
            <a:pPr/>
            <a:r>
              <a:t>2016年8月，香港的Bitfinex由于网站出现安全漏洞，余额12万比特币被盗，6500万美元。</a:t>
            </a:r>
          </a:p>
          <a:p>
            <a:pPr/>
            <a:r>
              <a:t>2016年5月，比特币平台Gatecoin18万以太，250比特币。</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13"/>
          </p:nvPr>
        </p:nvSpPr>
        <p:spPr>
          <a:xfrm>
            <a:off x="5307210" y="892968"/>
            <a:ext cx="13751720" cy="8322470"/>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2495609" y="892968"/>
            <a:ext cx="7500938" cy="11572876"/>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quarter" idx="13"/>
          </p:nvPr>
        </p:nvSpPr>
        <p:spPr>
          <a:xfrm>
            <a:off x="12495609" y="3661171"/>
            <a:ext cx="7500938"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84" name="Image"/>
          <p:cNvSpPr/>
          <p:nvPr>
            <p:ph type="pic" sz="quarter" idx="14"/>
          </p:nvPr>
        </p:nvSpPr>
        <p:spPr>
          <a:xfrm>
            <a:off x="12504353" y="1250156"/>
            <a:ext cx="7500939" cy="5304235"/>
          </a:xfrm>
          <a:prstGeom prst="rect">
            <a:avLst/>
          </a:prstGeom>
        </p:spPr>
        <p:txBody>
          <a:bodyPr lIns="91439" tIns="45719" rIns="91439" bIns="45719" anchor="t">
            <a:noAutofit/>
          </a:bodyPr>
          <a:lstStyle/>
          <a:p>
            <a:pPr/>
          </a:p>
        </p:txBody>
      </p:sp>
      <p:sp>
        <p:nvSpPr>
          <p:cNvPr id="85" name="Image"/>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atOff val="24555"/>
            <a:lumOff val="22232"/>
          </a:schemeClr>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oundation@loopring.org" TargetMode="External"/><Relationship Id="rId3" Type="http://schemas.openxmlformats.org/officeDocument/2006/relationships/hyperlink" Target="mailto:daniel@loopring.org" TargetMode="Externa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2.png"/><Relationship Id="rId10" Type="http://schemas.openxmlformats.org/officeDocument/2006/relationships/image" Target="../media/image6.jpeg"/><Relationship Id="rId11" Type="http://schemas.openxmlformats.org/officeDocument/2006/relationships/image" Target="../media/image7.jpeg"/><Relationship Id="rId12" Type="http://schemas.openxmlformats.org/officeDocument/2006/relationships/image" Target="../media/image8.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2.png"/><Relationship Id="rId7" Type="http://schemas.openxmlformats.org/officeDocument/2006/relationships/image" Target="../media/image6.jpeg"/><Relationship Id="rId8" Type="http://schemas.openxmlformats.org/officeDocument/2006/relationships/image" Target="../media/image7.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loopring/whitepaper/raw/master/en_whitepaper.pdf" TargetMode="External"/><Relationship Id="rId3" Type="http://schemas.openxmlformats.org/officeDocument/2006/relationships/hyperlink" Target="https://github.com/loopring/whitepaper/raw/master/zh_whitepaper.pdf"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0.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loopring/whitepaper/raw/master/en_whitepaper.pdf" TargetMode="External"/><Relationship Id="rId3" Type="http://schemas.openxmlformats.org/officeDocument/2006/relationships/hyperlink" Target="https://github.com/loopring/whitepaper/raw/master/zh_whitepaper.pdf"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oundation@loopring.org" TargetMode="External"/><Relationship Id="rId3" Type="http://schemas.openxmlformats.org/officeDocument/2006/relationships/hyperlink" Target="https://loopring.org" TargetMode="External"/><Relationship Id="rId4" Type="http://schemas.openxmlformats.org/officeDocument/2006/relationships/image" Target="../media/image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1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119" name="Loopring 基金会…"/>
          <p:cNvSpPr txBox="1"/>
          <p:nvPr/>
        </p:nvSpPr>
        <p:spPr>
          <a:xfrm>
            <a:off x="6729863" y="8049676"/>
            <a:ext cx="10924275" cy="15791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defTabSz="698301">
              <a:defRPr sz="2040">
                <a:solidFill>
                  <a:schemeClr val="accent1">
                    <a:satOff val="-3355"/>
                    <a:lumOff val="26614"/>
                  </a:schemeClr>
                </a:solidFill>
                <a:latin typeface="Roboto Regular"/>
                <a:ea typeface="Roboto Regular"/>
                <a:cs typeface="Roboto Regular"/>
                <a:sym typeface="Roboto Regular"/>
              </a:defRPr>
            </a:pPr>
            <a:r>
              <a:t>Loopring 基金会</a:t>
            </a:r>
          </a:p>
          <a:p>
            <a:pPr defTabSz="698301">
              <a:defRPr sz="2040">
                <a:solidFill>
                  <a:schemeClr val="accent1">
                    <a:satOff val="-3355"/>
                    <a:lumOff val="26614"/>
                  </a:schemeClr>
                </a:solidFill>
                <a:latin typeface="Roboto Regular"/>
                <a:ea typeface="Roboto Regular"/>
                <a:cs typeface="Roboto Regular"/>
                <a:sym typeface="Roboto Regular"/>
              </a:defRPr>
            </a:pPr>
            <a:r>
              <a:rPr u="sng">
                <a:hlinkClick r:id="rId2" invalidUrl="" action="" tgtFrame="" tooltip="" history="1" highlightClick="0" endSnd="0"/>
              </a:rPr>
              <a:t>foundation@loopring.org</a:t>
            </a:r>
          </a:p>
          <a:p>
            <a:pPr defTabSz="698301">
              <a:defRPr sz="2040">
                <a:solidFill>
                  <a:schemeClr val="accent1">
                    <a:satOff val="-3355"/>
                    <a:lumOff val="26614"/>
                  </a:schemeClr>
                </a:solidFill>
                <a:latin typeface="Roboto Regular"/>
                <a:ea typeface="Roboto Regular"/>
                <a:cs typeface="Roboto Regular"/>
                <a:sym typeface="Roboto Regular"/>
              </a:defRPr>
            </a:pPr>
            <a:r>
              <a:rPr u="sng">
                <a:hlinkClick r:id="rId3" invalidUrl="" action="" tgtFrame="" tooltip="" history="1" highlightClick="0" endSnd="0"/>
              </a:rPr>
              <a:t>daniel@loopring.org</a:t>
            </a:r>
          </a:p>
        </p:txBody>
      </p:sp>
      <p:pic>
        <p:nvPicPr>
          <p:cNvPr id="120" name="屏幕快照 2017-06-25 18.07.47.jpg" descr="屏幕快照 2017-06-25 18.07.47.jpg"/>
          <p:cNvPicPr>
            <a:picLocks noChangeAspect="1"/>
          </p:cNvPicPr>
          <p:nvPr/>
        </p:nvPicPr>
        <p:blipFill>
          <a:blip r:embed="rId4">
            <a:alphaModFix amt="50587"/>
            <a:extLst/>
          </a:blip>
          <a:srcRect l="10421" t="729" r="9695" b="654"/>
          <a:stretch>
            <a:fillRect/>
          </a:stretch>
        </p:blipFill>
        <p:spPr>
          <a:xfrm>
            <a:off x="9454258" y="4494933"/>
            <a:ext cx="722558" cy="1011635"/>
          </a:xfrm>
          <a:custGeom>
            <a:avLst/>
            <a:gdLst/>
            <a:ahLst/>
            <a:cxnLst>
              <a:cxn ang="0">
                <a:pos x="wd2" y="hd2"/>
              </a:cxn>
              <a:cxn ang="5400000">
                <a:pos x="wd2" y="hd2"/>
              </a:cxn>
              <a:cxn ang="10800000">
                <a:pos x="wd2" y="hd2"/>
              </a:cxn>
              <a:cxn ang="16200000">
                <a:pos x="wd2" y="hd2"/>
              </a:cxn>
            </a:cxnLst>
            <a:rect l="0" t="0" r="r" b="b"/>
            <a:pathLst>
              <a:path w="21480" h="21600" fill="norm" stroke="1" extrusionOk="0">
                <a:moveTo>
                  <a:pt x="10555" y="0"/>
                </a:moveTo>
                <a:lnTo>
                  <a:pt x="9741" y="1339"/>
                </a:lnTo>
                <a:cubicBezTo>
                  <a:pt x="9170" y="2284"/>
                  <a:pt x="8461" y="2979"/>
                  <a:pt x="7806" y="3246"/>
                </a:cubicBezTo>
                <a:cubicBezTo>
                  <a:pt x="6778" y="3664"/>
                  <a:pt x="6448" y="4411"/>
                  <a:pt x="7145" y="4720"/>
                </a:cubicBezTo>
                <a:cubicBezTo>
                  <a:pt x="7684" y="4958"/>
                  <a:pt x="6637" y="6274"/>
                  <a:pt x="5470" y="6821"/>
                </a:cubicBezTo>
                <a:cubicBezTo>
                  <a:pt x="4660" y="7202"/>
                  <a:pt x="4522" y="7411"/>
                  <a:pt x="4703" y="8059"/>
                </a:cubicBezTo>
                <a:cubicBezTo>
                  <a:pt x="4987" y="9075"/>
                  <a:pt x="3413" y="11356"/>
                  <a:pt x="2143" y="11770"/>
                </a:cubicBezTo>
                <a:cubicBezTo>
                  <a:pt x="1157" y="12092"/>
                  <a:pt x="677" y="12975"/>
                  <a:pt x="998" y="13855"/>
                </a:cubicBezTo>
                <a:cubicBezTo>
                  <a:pt x="1108" y="14155"/>
                  <a:pt x="877" y="14944"/>
                  <a:pt x="479" y="15609"/>
                </a:cubicBezTo>
                <a:cubicBezTo>
                  <a:pt x="9" y="16394"/>
                  <a:pt x="-120" y="16908"/>
                  <a:pt x="113" y="17075"/>
                </a:cubicBezTo>
                <a:cubicBezTo>
                  <a:pt x="311" y="17216"/>
                  <a:pt x="2755" y="18316"/>
                  <a:pt x="5552" y="19515"/>
                </a:cubicBezTo>
                <a:lnTo>
                  <a:pt x="10425" y="21600"/>
                </a:lnTo>
                <a:cubicBezTo>
                  <a:pt x="10745" y="21575"/>
                  <a:pt x="10955" y="21552"/>
                  <a:pt x="10980" y="21524"/>
                </a:cubicBezTo>
                <a:cubicBezTo>
                  <a:pt x="11085" y="21402"/>
                  <a:pt x="12620" y="20666"/>
                  <a:pt x="14401" y="19888"/>
                </a:cubicBezTo>
                <a:cubicBezTo>
                  <a:pt x="16182" y="19110"/>
                  <a:pt x="18501" y="18080"/>
                  <a:pt x="19557" y="17600"/>
                </a:cubicBezTo>
                <a:lnTo>
                  <a:pt x="21480" y="16728"/>
                </a:lnTo>
                <a:lnTo>
                  <a:pt x="20784" y="15550"/>
                </a:lnTo>
                <a:cubicBezTo>
                  <a:pt x="20329" y="14789"/>
                  <a:pt x="20144" y="14066"/>
                  <a:pt x="20277" y="13482"/>
                </a:cubicBezTo>
                <a:cubicBezTo>
                  <a:pt x="20458" y="12681"/>
                  <a:pt x="20341" y="12494"/>
                  <a:pt x="19156" y="11847"/>
                </a:cubicBezTo>
                <a:cubicBezTo>
                  <a:pt x="17537" y="10962"/>
                  <a:pt x="16292" y="9102"/>
                  <a:pt x="16596" y="8016"/>
                </a:cubicBezTo>
                <a:cubicBezTo>
                  <a:pt x="16778" y="7364"/>
                  <a:pt x="16654" y="7196"/>
                  <a:pt x="15817" y="6923"/>
                </a:cubicBezTo>
                <a:cubicBezTo>
                  <a:pt x="14673" y="6550"/>
                  <a:pt x="13538" y="4915"/>
                  <a:pt x="14130" y="4491"/>
                </a:cubicBezTo>
                <a:cubicBezTo>
                  <a:pt x="14787" y="4021"/>
                  <a:pt x="14540" y="3552"/>
                  <a:pt x="13540" y="3373"/>
                </a:cubicBezTo>
                <a:cubicBezTo>
                  <a:pt x="12796" y="3239"/>
                  <a:pt x="12327" y="2808"/>
                  <a:pt x="11511" y="1517"/>
                </a:cubicBezTo>
                <a:lnTo>
                  <a:pt x="10555" y="0"/>
                </a:lnTo>
                <a:close/>
                <a:moveTo>
                  <a:pt x="2037" y="12406"/>
                </a:moveTo>
                <a:cubicBezTo>
                  <a:pt x="2263" y="12380"/>
                  <a:pt x="2309" y="12685"/>
                  <a:pt x="2037" y="13152"/>
                </a:cubicBezTo>
                <a:cubicBezTo>
                  <a:pt x="1687" y="13752"/>
                  <a:pt x="1650" y="13780"/>
                  <a:pt x="1423" y="13618"/>
                </a:cubicBezTo>
                <a:cubicBezTo>
                  <a:pt x="1178" y="13442"/>
                  <a:pt x="1273" y="13031"/>
                  <a:pt x="1635" y="12660"/>
                </a:cubicBezTo>
                <a:cubicBezTo>
                  <a:pt x="1797" y="12494"/>
                  <a:pt x="1934" y="12417"/>
                  <a:pt x="2037" y="12406"/>
                </a:cubicBezTo>
                <a:close/>
                <a:moveTo>
                  <a:pt x="19510" y="12702"/>
                </a:moveTo>
                <a:cubicBezTo>
                  <a:pt x="19572" y="12707"/>
                  <a:pt x="19623" y="12735"/>
                  <a:pt x="19675" y="12796"/>
                </a:cubicBezTo>
                <a:cubicBezTo>
                  <a:pt x="19761" y="12895"/>
                  <a:pt x="19734" y="13050"/>
                  <a:pt x="19616" y="13135"/>
                </a:cubicBezTo>
                <a:cubicBezTo>
                  <a:pt x="19472" y="13237"/>
                  <a:pt x="19354" y="13230"/>
                  <a:pt x="19250" y="13109"/>
                </a:cubicBezTo>
                <a:cubicBezTo>
                  <a:pt x="19164" y="13010"/>
                  <a:pt x="19191" y="12855"/>
                  <a:pt x="19309" y="12770"/>
                </a:cubicBezTo>
                <a:cubicBezTo>
                  <a:pt x="19381" y="12719"/>
                  <a:pt x="19448" y="12698"/>
                  <a:pt x="19510" y="12702"/>
                </a:cubicBezTo>
                <a:close/>
              </a:path>
            </a:pathLst>
          </a:custGeom>
          <a:ln w="12700">
            <a:miter lim="400000"/>
          </a:ln>
        </p:spPr>
      </p:pic>
      <p:pic>
        <p:nvPicPr>
          <p:cNvPr id="121" name="屏幕快照 2017-06-29 14.19.01.jpg" descr="屏幕快照 2017-06-29 14.19.01.jpg"/>
          <p:cNvPicPr>
            <a:picLocks noChangeAspect="1"/>
          </p:cNvPicPr>
          <p:nvPr/>
        </p:nvPicPr>
        <p:blipFill>
          <a:blip r:embed="rId5">
            <a:extLst/>
          </a:blip>
          <a:stretch>
            <a:fillRect/>
          </a:stretch>
        </p:blipFill>
        <p:spPr>
          <a:xfrm>
            <a:off x="10268841" y="4585567"/>
            <a:ext cx="4660901" cy="2120901"/>
          </a:xfrm>
          <a:prstGeom prst="rect">
            <a:avLst/>
          </a:prstGeom>
          <a:ln w="12700">
            <a:miter lim="400000"/>
          </a:ln>
        </p:spPr>
      </p:pic>
      <p:sp>
        <p:nvSpPr>
          <p:cNvPr id="122" name="v1.3"/>
          <p:cNvSpPr txBox="1"/>
          <p:nvPr/>
        </p:nvSpPr>
        <p:spPr>
          <a:xfrm>
            <a:off x="22538266" y="12927012"/>
            <a:ext cx="4916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1400">
                <a:solidFill>
                  <a:srgbClr val="DCDEE0"/>
                </a:solidFill>
              </a:defRPr>
            </a:lvl1pPr>
          </a:lstStyle>
          <a:p>
            <a:pPr/>
            <a:r>
              <a:t>v1.3</a:t>
            </a:r>
          </a:p>
        </p:txBody>
      </p:sp>
      <p:sp>
        <p:nvSpPr>
          <p:cNvPr id="123" name="Line"/>
          <p:cNvSpPr/>
          <p:nvPr/>
        </p:nvSpPr>
        <p:spPr>
          <a:xfrm flipH="1">
            <a:off x="17388652" y="-12282419"/>
            <a:ext cx="1" cy="12115389"/>
          </a:xfrm>
          <a:prstGeom prst="line">
            <a:avLst/>
          </a:prstGeom>
          <a:ln w="63500">
            <a:solidFill>
              <a:schemeClr val="accent1">
                <a:satOff val="-3355"/>
                <a:lumOff val="26614"/>
              </a:schemeClr>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128" name="Group"/>
          <p:cNvGrpSpPr/>
          <p:nvPr/>
        </p:nvGrpSpPr>
        <p:grpSpPr>
          <a:xfrm>
            <a:off x="-4637001" y="1707567"/>
            <a:ext cx="4262864" cy="1006476"/>
            <a:chOff x="876969" y="-234950"/>
            <a:chExt cx="4262862" cy="1006475"/>
          </a:xfrm>
        </p:grpSpPr>
        <p:sp>
          <p:nvSpPr>
            <p:cNvPr id="124" name="Circle"/>
            <p:cNvSpPr/>
            <p:nvPr/>
          </p:nvSpPr>
          <p:spPr>
            <a:xfrm>
              <a:off x="4648215" y="22478"/>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grpSp>
          <p:nvGrpSpPr>
            <p:cNvPr id="127" name="Group"/>
            <p:cNvGrpSpPr/>
            <p:nvPr/>
          </p:nvGrpSpPr>
          <p:grpSpPr>
            <a:xfrm>
              <a:off x="876969" y="-234951"/>
              <a:ext cx="3462463" cy="1006476"/>
              <a:chOff x="1378353" y="-6350"/>
              <a:chExt cx="3462461" cy="1006475"/>
            </a:xfrm>
          </p:grpSpPr>
          <p:sp>
            <p:nvSpPr>
              <p:cNvPr id="125" name="2006 谷歌…"/>
              <p:cNvSpPr txBox="1"/>
              <p:nvPr/>
            </p:nvSpPr>
            <p:spPr>
              <a:xfrm>
                <a:off x="1378353" y="-6351"/>
                <a:ext cx="1874292" cy="1006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2006 谷歌</a:t>
                </a:r>
              </a:p>
              <a:p>
                <a:pPr>
                  <a:defRPr b="1" sz="2600">
                    <a:solidFill>
                      <a:schemeClr val="accent1">
                        <a:satOff val="-3355"/>
                        <a:lumOff val="26614"/>
                      </a:schemeClr>
                    </a:solidFill>
                    <a:latin typeface="Helvetica"/>
                    <a:ea typeface="Helvetica"/>
                    <a:cs typeface="Helvetica"/>
                    <a:sym typeface="Helvetica"/>
                  </a:defRPr>
                </a:pPr>
                <a:r>
                  <a:t>Tech-Lead </a:t>
                </a:r>
              </a:p>
            </p:txBody>
          </p:sp>
          <p:pic>
            <p:nvPicPr>
              <p:cNvPr id="126" name="th.jpg" descr="th.jpg"/>
              <p:cNvPicPr>
                <a:picLocks noChangeAspect="1"/>
              </p:cNvPicPr>
              <p:nvPr/>
            </p:nvPicPr>
            <p:blipFill>
              <a:blip r:embed="rId6">
                <a:extLst/>
              </a:blip>
              <a:stretch>
                <a:fillRect/>
              </a:stretch>
            </p:blipFill>
            <p:spPr>
              <a:xfrm>
                <a:off x="3447783" y="228600"/>
                <a:ext cx="1393032" cy="536575"/>
              </a:xfrm>
              <a:prstGeom prst="rect">
                <a:avLst/>
              </a:prstGeom>
              <a:ln w="12700" cap="flat">
                <a:noFill/>
                <a:miter lim="400000"/>
              </a:ln>
              <a:effectLst/>
            </p:spPr>
          </p:pic>
        </p:grpSp>
      </p:grpSp>
      <p:grpSp>
        <p:nvGrpSpPr>
          <p:cNvPr id="132" name="Group"/>
          <p:cNvGrpSpPr/>
          <p:nvPr/>
        </p:nvGrpSpPr>
        <p:grpSpPr>
          <a:xfrm>
            <a:off x="29870400" y="3469803"/>
            <a:ext cx="4826400" cy="1082676"/>
            <a:chOff x="0" y="-228599"/>
            <a:chExt cx="4826399" cy="1082675"/>
          </a:xfrm>
        </p:grpSpPr>
        <p:sp>
          <p:nvSpPr>
            <p:cNvPr id="129" name="Circle"/>
            <p:cNvSpPr/>
            <p:nvPr/>
          </p:nvSpPr>
          <p:spPr>
            <a:xfrm>
              <a:off x="0" y="66929"/>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0" name="2010 云云网…"/>
            <p:cNvSpPr txBox="1"/>
            <p:nvPr/>
          </p:nvSpPr>
          <p:spPr>
            <a:xfrm>
              <a:off x="2340883" y="-228600"/>
              <a:ext cx="2485517"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2010 云云网</a:t>
              </a:r>
            </a:p>
            <a:p>
              <a:pPr algn="l">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31" name="Screen Shot 2017-07-19 at 21.44.47.jpg" descr="Screen Shot 2017-07-19 at 21.44.47.jpg"/>
            <p:cNvPicPr>
              <a:picLocks noChangeAspect="1"/>
            </p:cNvPicPr>
            <p:nvPr/>
          </p:nvPicPr>
          <p:blipFill>
            <a:blip r:embed="rId7">
              <a:extLst/>
            </a:blip>
            <a:stretch>
              <a:fillRect/>
            </a:stretch>
          </p:blipFill>
          <p:spPr>
            <a:xfrm>
              <a:off x="822180" y="66929"/>
              <a:ext cx="1368458" cy="491618"/>
            </a:xfrm>
            <a:prstGeom prst="rect">
              <a:avLst/>
            </a:prstGeom>
            <a:ln w="12700" cap="flat">
              <a:noFill/>
              <a:miter lim="400000"/>
            </a:ln>
            <a:effectLst/>
          </p:spPr>
        </p:pic>
      </p:grpSp>
      <p:grpSp>
        <p:nvGrpSpPr>
          <p:cNvPr id="136" name="Group"/>
          <p:cNvGrpSpPr/>
          <p:nvPr/>
        </p:nvGrpSpPr>
        <p:grpSpPr>
          <a:xfrm>
            <a:off x="-17602200" y="5479467"/>
            <a:ext cx="4525346" cy="1082676"/>
            <a:chOff x="0" y="0"/>
            <a:chExt cx="4525345" cy="1082675"/>
          </a:xfrm>
        </p:grpSpPr>
        <p:sp>
          <p:nvSpPr>
            <p:cNvPr id="133" name="Circle"/>
            <p:cNvSpPr/>
            <p:nvPr/>
          </p:nvSpPr>
          <p:spPr>
            <a:xfrm>
              <a:off x="4033728"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4" name="2012 谷京东…"/>
            <p:cNvSpPr txBox="1"/>
            <p:nvPr/>
          </p:nvSpPr>
          <p:spPr>
            <a:xfrm>
              <a:off x="-1" y="-1"/>
              <a:ext cx="213677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2012 谷京东</a:t>
              </a:r>
            </a:p>
            <a:p>
              <a:pPr>
                <a:defRPr b="1" sz="2600">
                  <a:solidFill>
                    <a:schemeClr val="accent1">
                      <a:satOff val="-3355"/>
                      <a:lumOff val="26614"/>
                    </a:schemeClr>
                  </a:solidFill>
                  <a:latin typeface="Helvetica"/>
                  <a:ea typeface="Helvetica"/>
                  <a:cs typeface="Helvetica"/>
                  <a:sym typeface="Helvetica"/>
                </a:defRPr>
              </a:pPr>
              <a:r>
                <a:t>高级研发总监</a:t>
              </a:r>
            </a:p>
          </p:txBody>
        </p:sp>
        <p:pic>
          <p:nvPicPr>
            <p:cNvPr id="135" name="Screen Shot 2017-07-19 at 21.48.24.jpg" descr="Screen Shot 2017-07-19 at 21.48.24.jpg"/>
            <p:cNvPicPr>
              <a:picLocks noChangeAspect="1"/>
            </p:cNvPicPr>
            <p:nvPr/>
          </p:nvPicPr>
          <p:blipFill>
            <a:blip r:embed="rId8">
              <a:extLst/>
            </a:blip>
            <a:stretch>
              <a:fillRect/>
            </a:stretch>
          </p:blipFill>
          <p:spPr>
            <a:xfrm>
              <a:off x="2349020" y="268659"/>
              <a:ext cx="1472463" cy="545357"/>
            </a:xfrm>
            <a:prstGeom prst="rect">
              <a:avLst/>
            </a:prstGeom>
            <a:ln w="12700" cap="flat">
              <a:noFill/>
              <a:miter lim="400000"/>
            </a:ln>
            <a:effectLst/>
          </p:spPr>
        </p:pic>
      </p:grpSp>
      <p:grpSp>
        <p:nvGrpSpPr>
          <p:cNvPr id="140" name="Group"/>
          <p:cNvGrpSpPr/>
          <p:nvPr/>
        </p:nvGrpSpPr>
        <p:grpSpPr>
          <a:xfrm>
            <a:off x="-31000700" y="9110327"/>
            <a:ext cx="5213063" cy="1082676"/>
            <a:chOff x="0" y="0"/>
            <a:chExt cx="5213062" cy="1082675"/>
          </a:xfrm>
        </p:grpSpPr>
        <p:sp>
          <p:nvSpPr>
            <p:cNvPr id="137" name="Circle"/>
            <p:cNvSpPr/>
            <p:nvPr/>
          </p:nvSpPr>
          <p:spPr>
            <a:xfrm>
              <a:off x="4721445"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8" name="2015  和金在线…"/>
            <p:cNvSpPr txBox="1"/>
            <p:nvPr/>
          </p:nvSpPr>
          <p:spPr>
            <a:xfrm>
              <a:off x="0" y="-1"/>
              <a:ext cx="248616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2015  和金在线</a:t>
              </a:r>
            </a:p>
            <a:p>
              <a:pPr algn="r">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39" name="brand.png" descr="brand.png"/>
            <p:cNvPicPr>
              <a:picLocks noChangeAspect="1"/>
            </p:cNvPicPr>
            <p:nvPr/>
          </p:nvPicPr>
          <p:blipFill>
            <a:blip r:embed="rId9">
              <a:extLst/>
            </a:blip>
            <a:stretch>
              <a:fillRect/>
            </a:stretch>
          </p:blipFill>
          <p:spPr>
            <a:xfrm>
              <a:off x="2668680" y="257250"/>
              <a:ext cx="1870246" cy="568176"/>
            </a:xfrm>
            <a:prstGeom prst="rect">
              <a:avLst/>
            </a:prstGeom>
            <a:ln w="12700" cap="flat">
              <a:noFill/>
              <a:miter lim="400000"/>
            </a:ln>
            <a:effectLst/>
          </p:spPr>
        </p:pic>
      </p:grpSp>
      <p:grpSp>
        <p:nvGrpSpPr>
          <p:cNvPr id="144" name="Group"/>
          <p:cNvGrpSpPr/>
          <p:nvPr/>
        </p:nvGrpSpPr>
        <p:grpSpPr>
          <a:xfrm>
            <a:off x="42570400" y="7294897"/>
            <a:ext cx="5395705" cy="1082676"/>
            <a:chOff x="0" y="0"/>
            <a:chExt cx="5395704" cy="1082675"/>
          </a:xfrm>
        </p:grpSpPr>
        <p:sp>
          <p:nvSpPr>
            <p:cNvPr id="141"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42" name="2014 币丰港交易所…"/>
            <p:cNvSpPr txBox="1"/>
            <p:nvPr/>
          </p:nvSpPr>
          <p:spPr>
            <a:xfrm>
              <a:off x="2340883" y="-1"/>
              <a:ext cx="305482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2014 币丰港交易所</a:t>
              </a:r>
            </a:p>
            <a:p>
              <a:pPr algn="l">
                <a:defRPr b="1" sz="2600">
                  <a:solidFill>
                    <a:schemeClr val="accent1">
                      <a:satOff val="-3355"/>
                      <a:lumOff val="26614"/>
                    </a:schemeClr>
                  </a:solidFill>
                  <a:latin typeface="Helvetica"/>
                  <a:ea typeface="Helvetica"/>
                  <a:cs typeface="Helvetica"/>
                  <a:sym typeface="Helvetica"/>
                </a:defRPr>
              </a:pPr>
              <a:r>
                <a:t>联合创始人&amp;CEO</a:t>
              </a:r>
            </a:p>
          </p:txBody>
        </p:sp>
        <p:pic>
          <p:nvPicPr>
            <p:cNvPr id="143" name="Screen Shot 2017-07-19 at 21.53.52.jpg" descr="Screen Shot 2017-07-19 at 21.53.52.jpg"/>
            <p:cNvPicPr>
              <a:picLocks noChangeAspect="1"/>
            </p:cNvPicPr>
            <p:nvPr/>
          </p:nvPicPr>
          <p:blipFill>
            <a:blip r:embed="rId10">
              <a:extLst/>
            </a:blip>
            <a:stretch>
              <a:fillRect/>
            </a:stretch>
          </p:blipFill>
          <p:spPr>
            <a:xfrm>
              <a:off x="1011403" y="188169"/>
              <a:ext cx="693426" cy="706336"/>
            </a:xfrm>
            <a:prstGeom prst="rect">
              <a:avLst/>
            </a:prstGeom>
            <a:ln w="12700" cap="flat">
              <a:noFill/>
              <a:miter lim="400000"/>
            </a:ln>
            <a:effectLst/>
          </p:spPr>
        </p:pic>
      </p:grpSp>
      <p:grpSp>
        <p:nvGrpSpPr>
          <p:cNvPr id="148" name="Group"/>
          <p:cNvGrpSpPr/>
          <p:nvPr/>
        </p:nvGrpSpPr>
        <p:grpSpPr>
          <a:xfrm>
            <a:off x="55295800" y="10925757"/>
            <a:ext cx="6451545" cy="1082676"/>
            <a:chOff x="0" y="0"/>
            <a:chExt cx="6451544" cy="1082675"/>
          </a:xfrm>
        </p:grpSpPr>
        <p:sp>
          <p:nvSpPr>
            <p:cNvPr id="145"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46" name="2016 众安保险…"/>
            <p:cNvSpPr txBox="1"/>
            <p:nvPr/>
          </p:nvSpPr>
          <p:spPr>
            <a:xfrm>
              <a:off x="2755509" y="-1"/>
              <a:ext cx="369603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2016 众安保险</a:t>
              </a:r>
            </a:p>
            <a:p>
              <a:pPr algn="l">
                <a:defRPr b="1" sz="2600">
                  <a:solidFill>
                    <a:schemeClr val="accent1">
                      <a:satOff val="-3355"/>
                      <a:lumOff val="26614"/>
                    </a:schemeClr>
                  </a:solidFill>
                  <a:latin typeface="Helvetica"/>
                  <a:ea typeface="Helvetica"/>
                  <a:cs typeface="Helvetica"/>
                  <a:sym typeface="Helvetica"/>
                </a:defRPr>
              </a:pPr>
              <a:r>
                <a:t>高级总监&amp;区块链研究员</a:t>
              </a:r>
            </a:p>
          </p:txBody>
        </p:sp>
        <p:pic>
          <p:nvPicPr>
            <p:cNvPr id="147" name="Screen Shot 2017-07-19 at 21.55.55.jpg" descr="Screen Shot 2017-07-19 at 21.55.55.jpg"/>
            <p:cNvPicPr>
              <a:picLocks noChangeAspect="1"/>
            </p:cNvPicPr>
            <p:nvPr/>
          </p:nvPicPr>
          <p:blipFill>
            <a:blip r:embed="rId11">
              <a:extLst/>
            </a:blip>
            <a:stretch>
              <a:fillRect/>
            </a:stretch>
          </p:blipFill>
          <p:spPr>
            <a:xfrm>
              <a:off x="663348" y="277278"/>
              <a:ext cx="1920430" cy="528119"/>
            </a:xfrm>
            <a:prstGeom prst="rect">
              <a:avLst/>
            </a:prstGeom>
            <a:ln w="12700" cap="flat">
              <a:noFill/>
              <a:miter lim="400000"/>
            </a:ln>
            <a:effectLst/>
          </p:spPr>
        </p:pic>
      </p:grpSp>
      <p:pic>
        <p:nvPicPr>
          <p:cNvPr id="149" name="WechatIMG101.jpeg" descr="WechatIMG101.jpeg"/>
          <p:cNvPicPr>
            <a:picLocks noChangeAspect="1"/>
          </p:cNvPicPr>
          <p:nvPr/>
        </p:nvPicPr>
        <p:blipFill>
          <a:blip r:embed="rId12">
            <a:extLst/>
          </a:blip>
          <a:stretch>
            <a:fillRect/>
          </a:stretch>
        </p:blipFill>
        <p:spPr>
          <a:xfrm>
            <a:off x="-9219611" y="0"/>
            <a:ext cx="9144001" cy="13716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0"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31"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32"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33" name="问题#1: 用户资产需要托管…"/>
          <p:cNvSpPr/>
          <p:nvPr/>
        </p:nvSpPr>
        <p:spPr>
          <a:xfrm>
            <a:off x="1272857" y="3518759"/>
            <a:ext cx="13369382" cy="331933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34" name="问题#2: 交易所内幕交易…"/>
          <p:cNvSpPr/>
          <p:nvPr/>
        </p:nvSpPr>
        <p:spPr>
          <a:xfrm>
            <a:off x="1272857" y="687790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35" name="问题#3: 订单散落到多交易所…"/>
          <p:cNvSpPr/>
          <p:nvPr/>
        </p:nvSpPr>
        <p:spPr>
          <a:xfrm>
            <a:off x="1272857" y="14263865"/>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36"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37" name="2013年10，香港GBL突然关闭，2000万美万。…"/>
          <p:cNvSpPr txBox="1"/>
          <p:nvPr/>
        </p:nvSpPr>
        <p:spPr>
          <a:xfrm>
            <a:off x="1962702" y="14027519"/>
            <a:ext cx="11260329" cy="281089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ct val="117999"/>
              </a:lnSpc>
              <a:defRPr sz="2200">
                <a:solidFill>
                  <a:schemeClr val="accent2"/>
                </a:solidFill>
                <a:latin typeface="Helvetica Neue"/>
                <a:ea typeface="Helvetica Neue"/>
                <a:cs typeface="Helvetica Neue"/>
                <a:sym typeface="Helvetica Neue"/>
              </a:defRPr>
            </a:pPr>
            <a:r>
              <a:t>2013年10，香港GBL突然关闭，2000万美万。</a:t>
            </a:r>
          </a:p>
          <a:p>
            <a:pPr algn="l" defTabSz="457200">
              <a:lnSpc>
                <a:spcPct val="117999"/>
              </a:lnSpc>
              <a:defRPr sz="2200">
                <a:solidFill>
                  <a:schemeClr val="accent2"/>
                </a:solidFill>
                <a:latin typeface="Helvetica Neue"/>
                <a:ea typeface="Helvetica Neue"/>
                <a:cs typeface="Helvetica Neue"/>
                <a:sym typeface="Helvetica Neue"/>
              </a:defRPr>
            </a:pPr>
            <a:r>
              <a:t>2014年2月，当时世界最大的比特币交易所Mt.Gox的85万比特币，7000被盗；</a:t>
            </a:r>
          </a:p>
          <a:p>
            <a:pPr algn="l" defTabSz="457200">
              <a:lnSpc>
                <a:spcPct val="117999"/>
              </a:lnSpc>
              <a:defRPr sz="2200">
                <a:solidFill>
                  <a:schemeClr val="accent2"/>
                </a:solidFill>
                <a:latin typeface="Helvetica Neue"/>
                <a:ea typeface="Helvetica Neue"/>
                <a:cs typeface="Helvetica Neue"/>
                <a:sym typeface="Helvetica Neue"/>
              </a:defRPr>
            </a:pPr>
            <a:r>
              <a:t>2014年5月，比特币交易平台FXBTC长期亏损，停止运营；</a:t>
            </a:r>
          </a:p>
          <a:p>
            <a:pPr algn="l" defTabSz="457200">
              <a:lnSpc>
                <a:spcPct val="117999"/>
              </a:lnSpc>
              <a:defRPr sz="2200">
                <a:solidFill>
                  <a:schemeClr val="accent2"/>
                </a:solidFill>
                <a:latin typeface="Helvetica Neue"/>
                <a:ea typeface="Helvetica Neue"/>
                <a:cs typeface="Helvetica Neue"/>
                <a:sym typeface="Helvetica Neue"/>
              </a:defRPr>
            </a:pPr>
            <a:r>
              <a:t>2015年1月，交易平台virtex停止提现，并将资金分批转走。</a:t>
            </a:r>
          </a:p>
          <a:p>
            <a:pPr algn="l" defTabSz="457200">
              <a:lnSpc>
                <a:spcPct val="117999"/>
              </a:lnSpc>
              <a:defRPr sz="2200">
                <a:solidFill>
                  <a:schemeClr val="accent2"/>
                </a:solidFill>
                <a:latin typeface="Helvetica Neue"/>
                <a:ea typeface="Helvetica Neue"/>
                <a:cs typeface="Helvetica Neue"/>
                <a:sym typeface="Helvetica Neue"/>
              </a:defRPr>
            </a:pPr>
            <a:r>
              <a:t>2016年8月，香港的Bitfinex由于网站出现安全漏洞，余额12万比特币被盗，6500万美元。</a:t>
            </a:r>
          </a:p>
          <a:p>
            <a:pPr algn="l" defTabSz="457200">
              <a:lnSpc>
                <a:spcPct val="117999"/>
              </a:lnSpc>
              <a:defRPr sz="2200">
                <a:solidFill>
                  <a:schemeClr val="accent2"/>
                </a:solidFill>
                <a:latin typeface="Helvetica Neue"/>
                <a:ea typeface="Helvetica Neue"/>
                <a:cs typeface="Helvetica Neue"/>
                <a:sym typeface="Helvetica Neue"/>
              </a:defRPr>
            </a:pPr>
            <a:r>
              <a:t>2016年5月，比特币平台Gatecoin18万以太，250比特币。</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9"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40"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41"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42" name="问题#1: 用户资产需要托管…"/>
          <p:cNvSpPr/>
          <p:nvPr/>
        </p:nvSpPr>
        <p:spPr>
          <a:xfrm>
            <a:off x="1272857" y="183918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43" name="问题#2: 交易所内幕交易…"/>
          <p:cNvSpPr/>
          <p:nvPr/>
        </p:nvSpPr>
        <p:spPr>
          <a:xfrm>
            <a:off x="1272857" y="5198334"/>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44" name="问题#3: 订单散落到多交易所…"/>
          <p:cNvSpPr/>
          <p:nvPr/>
        </p:nvSpPr>
        <p:spPr>
          <a:xfrm>
            <a:off x="1272857" y="8557484"/>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45" name="问题#4: 缺少或没有监管…"/>
          <p:cNvSpPr/>
          <p:nvPr/>
        </p:nvSpPr>
        <p:spPr>
          <a:xfrm>
            <a:off x="1272857" y="13969958"/>
            <a:ext cx="13369382" cy="331933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46"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48"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49"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50"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51" name="问题#1: 用户资产需要托管…"/>
          <p:cNvSpPr/>
          <p:nvPr/>
        </p:nvSpPr>
        <p:spPr>
          <a:xfrm>
            <a:off x="1272857"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52" name="问题#2: 交易所内幕交易…"/>
          <p:cNvSpPr/>
          <p:nvPr/>
        </p:nvSpPr>
        <p:spPr>
          <a:xfrm>
            <a:off x="1272857"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53" name="问题#3: 订单散落到多交易所…"/>
          <p:cNvSpPr/>
          <p:nvPr/>
        </p:nvSpPr>
        <p:spPr>
          <a:xfrm>
            <a:off x="1272857"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54" name="问题#4: 缺少或没有监管…"/>
          <p:cNvSpPr/>
          <p:nvPr/>
        </p:nvSpPr>
        <p:spPr>
          <a:xfrm>
            <a:off x="1272857" y="10237059"/>
            <a:ext cx="13369382" cy="331933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55"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57" name="问题#1: 用户资产需要托管…"/>
          <p:cNvSpPr/>
          <p:nvPr/>
        </p:nvSpPr>
        <p:spPr>
          <a:xfrm>
            <a:off x="10869331"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58" name="问题#2: 交易所内幕交易…"/>
          <p:cNvSpPr/>
          <p:nvPr/>
        </p:nvSpPr>
        <p:spPr>
          <a:xfrm>
            <a:off x="10869331"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59" name="问题#3: 订单散落到多交易所…"/>
          <p:cNvSpPr/>
          <p:nvPr/>
        </p:nvSpPr>
        <p:spPr>
          <a:xfrm>
            <a:off x="10869331"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60" name="问题#4: 缺少或没有监管…"/>
          <p:cNvSpPr/>
          <p:nvPr/>
        </p:nvSpPr>
        <p:spPr>
          <a:xfrm>
            <a:off x="10869331" y="10237059"/>
            <a:ext cx="13369382" cy="3319332"/>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61" name="{"/>
          <p:cNvSpPr txBox="1"/>
          <p:nvPr/>
        </p:nvSpPr>
        <p:spPr>
          <a:xfrm>
            <a:off x="7999441"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264" name="Group"/>
          <p:cNvGrpSpPr/>
          <p:nvPr/>
        </p:nvGrpSpPr>
        <p:grpSpPr>
          <a:xfrm>
            <a:off x="2996542" y="4163428"/>
            <a:ext cx="5210771" cy="2269765"/>
            <a:chOff x="0" y="368299"/>
            <a:chExt cx="5210770" cy="2269763"/>
          </a:xfrm>
        </p:grpSpPr>
        <p:sp>
          <p:nvSpPr>
            <p:cNvPr id="262"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263"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
        <p:nvSpPr>
          <p:cNvPr id="265" name="中心化交易所"/>
          <p:cNvSpPr txBox="1"/>
          <p:nvPr/>
        </p:nvSpPr>
        <p:spPr>
          <a:xfrm>
            <a:off x="26178138"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67" name="Centralized…"/>
          <p:cNvSpPr txBox="1"/>
          <p:nvPr/>
        </p:nvSpPr>
        <p:spPr>
          <a:xfrm>
            <a:off x="25657495" y="5148262"/>
            <a:ext cx="5084192" cy="341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7200"/>
            </a:pPr>
            <a:r>
              <a:t>Centralized</a:t>
            </a:r>
          </a:p>
          <a:p>
            <a:pPr algn="l">
              <a:defRPr sz="7200"/>
            </a:pPr>
            <a:r>
              <a:t>Off-chain</a:t>
            </a:r>
          </a:p>
          <a:p>
            <a:pPr algn="l">
              <a:defRPr sz="7200"/>
            </a:pPr>
            <a:r>
              <a:t>Exchange</a:t>
            </a:r>
          </a:p>
        </p:txBody>
      </p:sp>
      <p:sp>
        <p:nvSpPr>
          <p:cNvPr id="268" name="问题#1: 用户资产需要托管…"/>
          <p:cNvSpPr/>
          <p:nvPr/>
        </p:nvSpPr>
        <p:spPr>
          <a:xfrm>
            <a:off x="14210346"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69" name="问题#2: 交易所内幕交易…"/>
          <p:cNvSpPr/>
          <p:nvPr/>
        </p:nvSpPr>
        <p:spPr>
          <a:xfrm>
            <a:off x="14210346"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70" name="问题#3: 订单散落到多交易所…"/>
          <p:cNvSpPr/>
          <p:nvPr/>
        </p:nvSpPr>
        <p:spPr>
          <a:xfrm>
            <a:off x="14210346"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71" name="{"/>
          <p:cNvSpPr txBox="1"/>
          <p:nvPr/>
        </p:nvSpPr>
        <p:spPr>
          <a:xfrm>
            <a:off x="4897460"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274" name="Group"/>
          <p:cNvGrpSpPr/>
          <p:nvPr/>
        </p:nvGrpSpPr>
        <p:grpSpPr>
          <a:xfrm>
            <a:off x="7502366" y="403068"/>
            <a:ext cx="6416322" cy="2832413"/>
            <a:chOff x="0" y="1191105"/>
            <a:chExt cx="6416320" cy="2832411"/>
          </a:xfrm>
        </p:grpSpPr>
        <p:sp>
          <p:nvSpPr>
            <p:cNvPr id="272" name="1.资产无需托管"/>
            <p:cNvSpPr txBox="1"/>
            <p:nvPr/>
          </p:nvSpPr>
          <p:spPr>
            <a:xfrm>
              <a:off x="0" y="1191105"/>
              <a:ext cx="5440334"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1.资产无需托管</a:t>
              </a:r>
            </a:p>
          </p:txBody>
        </p:sp>
        <p:sp>
          <p:nvSpPr>
            <p:cNvPr id="273" name="没有充值提现过程，用户订单中的代币一直存放在用户区块链账户中，同时订单不锁定代币，下单后依然可以任意支配资产。"/>
            <p:cNvSpPr txBox="1"/>
            <p:nvPr/>
          </p:nvSpPr>
          <p:spPr>
            <a:xfrm>
              <a:off x="72482" y="2277843"/>
              <a:ext cx="6343839"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没有充值提现过程，用户订单中的代币一直存放在用户区块链账户中，同时订单不锁定代币，下单后依然可以任意支配资产。</a:t>
              </a:r>
            </a:p>
          </p:txBody>
        </p:sp>
      </p:grpSp>
      <p:grpSp>
        <p:nvGrpSpPr>
          <p:cNvPr id="277" name="Group"/>
          <p:cNvGrpSpPr/>
          <p:nvPr/>
        </p:nvGrpSpPr>
        <p:grpSpPr>
          <a:xfrm>
            <a:off x="7494258" y="4338356"/>
            <a:ext cx="6369899" cy="2257754"/>
            <a:chOff x="0" y="781049"/>
            <a:chExt cx="6369898" cy="2257752"/>
          </a:xfrm>
        </p:grpSpPr>
        <p:sp>
          <p:nvSpPr>
            <p:cNvPr id="275" name="2. 区块链上交易清算"/>
            <p:cNvSpPr txBox="1"/>
            <p:nvPr/>
          </p:nvSpPr>
          <p:spPr>
            <a:xfrm>
              <a:off x="0" y="781049"/>
              <a:ext cx="57113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2. 区块链上交易清算</a:t>
              </a:r>
            </a:p>
          </p:txBody>
        </p:sp>
        <p:sp>
          <p:nvSpPr>
            <p:cNvPr id="276" name="订单链外生成，传播和撮合；链上做交易和验证和清结算，清结算通过智能合约保障原执行。不会再有内幕交易。"/>
            <p:cNvSpPr txBox="1"/>
            <p:nvPr/>
          </p:nvSpPr>
          <p:spPr>
            <a:xfrm>
              <a:off x="16217" y="163862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订单链外生成，传播和撮合；链上做交易和验证和清结算，清结算通过智能合约保障原执行。不会再有内幕交易。</a:t>
              </a:r>
            </a:p>
          </p:txBody>
        </p:sp>
      </p:grpSp>
      <p:grpSp>
        <p:nvGrpSpPr>
          <p:cNvPr id="280" name="Group"/>
          <p:cNvGrpSpPr/>
          <p:nvPr/>
        </p:nvGrpSpPr>
        <p:grpSpPr>
          <a:xfrm>
            <a:off x="7502366" y="7487922"/>
            <a:ext cx="6369900" cy="2411364"/>
            <a:chOff x="0" y="781049"/>
            <a:chExt cx="6369898" cy="2411362"/>
          </a:xfrm>
        </p:grpSpPr>
        <p:sp>
          <p:nvSpPr>
            <p:cNvPr id="278" name="3. 订单共享"/>
            <p:cNvSpPr txBox="1"/>
            <p:nvPr/>
          </p:nvSpPr>
          <p:spPr>
            <a:xfrm>
              <a:off x="0" y="781049"/>
              <a:ext cx="32729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3. 订单共享</a:t>
              </a:r>
            </a:p>
          </p:txBody>
        </p:sp>
        <p:sp>
          <p:nvSpPr>
            <p:cNvPr id="279" name="订单可以被广播给一个或多个交易所，做联合的，同时也是竞争式的撮合。用户成交价格更优惠，流动性更大。"/>
            <p:cNvSpPr txBox="1"/>
            <p:nvPr/>
          </p:nvSpPr>
          <p:spPr>
            <a:xfrm>
              <a:off x="16217" y="179223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订单可以被广播给一个或多个交易所，做联合的，同时也是竞争式的撮合。用户成交价格更优惠，流动性更大。</a:t>
              </a:r>
            </a:p>
          </p:txBody>
        </p:sp>
      </p:grpSp>
      <p:grpSp>
        <p:nvGrpSpPr>
          <p:cNvPr id="283" name="Group"/>
          <p:cNvGrpSpPr/>
          <p:nvPr/>
        </p:nvGrpSpPr>
        <p:grpSpPr>
          <a:xfrm>
            <a:off x="7492765" y="10994297"/>
            <a:ext cx="6389101" cy="2116709"/>
            <a:chOff x="0" y="781049"/>
            <a:chExt cx="6389099" cy="2116707"/>
          </a:xfrm>
        </p:grpSpPr>
        <p:sp>
          <p:nvSpPr>
            <p:cNvPr id="281"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282"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286" name="Group"/>
          <p:cNvGrpSpPr/>
          <p:nvPr/>
        </p:nvGrpSpPr>
        <p:grpSpPr>
          <a:xfrm>
            <a:off x="40360" y="4163428"/>
            <a:ext cx="5210771" cy="2269765"/>
            <a:chOff x="0" y="368299"/>
            <a:chExt cx="5210770" cy="2269763"/>
          </a:xfrm>
        </p:grpSpPr>
        <p:sp>
          <p:nvSpPr>
            <p:cNvPr id="28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28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7"/>
                                        </p:tgtEl>
                                        <p:attrNameLst>
                                          <p:attrName>style.visibility</p:attrName>
                                        </p:attrNameLst>
                                      </p:cBhvr>
                                      <p:to>
                                        <p:strVal val="visible"/>
                                      </p:to>
                                    </p:set>
                                    <p:animEffect filter="dissolve" transition="in">
                                      <p:cBhvr>
                                        <p:cTn id="7" dur="10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80"/>
                                        </p:tgtEl>
                                        <p:attrNameLst>
                                          <p:attrName>style.visibility</p:attrName>
                                        </p:attrNameLst>
                                      </p:cBhvr>
                                      <p:to>
                                        <p:strVal val="visible"/>
                                      </p:to>
                                    </p:set>
                                    <p:animEffect filter="dissolve" transition="in">
                                      <p:cBhvr>
                                        <p:cTn id="12" dur="1000"/>
                                        <p:tgtEl>
                                          <p:spTgt spid="28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83"/>
                                        </p:tgtEl>
                                        <p:attrNameLst>
                                          <p:attrName>style.visibility</p:attrName>
                                        </p:attrNameLst>
                                      </p:cBhvr>
                                      <p:to>
                                        <p:strVal val="visible"/>
                                      </p:to>
                                    </p:set>
                                    <p:animEffect filter="dissolve" transition="in">
                                      <p:cBhvr>
                                        <p:cTn id="17"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0" grpId="2"/>
      <p:bldP build="whole" bldLvl="1" animBg="1" rev="0" advAuto="0" spid="283" grpId="3"/>
      <p:bldP build="whole" bldLvl="1" animBg="1" rev="0" advAuto="0" spid="277"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88" name="pasted-image.pdf" descr="pasted-image.pdf"/>
          <p:cNvPicPr>
            <a:picLocks noChangeAspect="1"/>
          </p:cNvPicPr>
          <p:nvPr/>
        </p:nvPicPr>
        <p:blipFill>
          <a:blip r:embed="rId2">
            <a:extLst/>
          </a:blip>
          <a:stretch>
            <a:fillRect/>
          </a:stretch>
        </p:blipFill>
        <p:spPr>
          <a:xfrm>
            <a:off x="10267950" y="1522811"/>
            <a:ext cx="3847971" cy="2378746"/>
          </a:xfrm>
          <a:prstGeom prst="rect">
            <a:avLst/>
          </a:prstGeom>
          <a:ln w="12700">
            <a:miter lim="400000"/>
          </a:ln>
        </p:spPr>
      </p:pic>
      <p:pic>
        <p:nvPicPr>
          <p:cNvPr id="289" name="pasted-image.pdf" descr="pasted-image.pdf"/>
          <p:cNvPicPr>
            <a:picLocks noChangeAspect="1"/>
          </p:cNvPicPr>
          <p:nvPr/>
        </p:nvPicPr>
        <p:blipFill>
          <a:blip r:embed="rId3">
            <a:extLst/>
          </a:blip>
          <a:stretch>
            <a:fillRect/>
          </a:stretch>
        </p:blipFill>
        <p:spPr>
          <a:xfrm>
            <a:off x="10268032" y="5170900"/>
            <a:ext cx="3847936" cy="2378724"/>
          </a:xfrm>
          <a:prstGeom prst="rect">
            <a:avLst/>
          </a:prstGeom>
          <a:ln w="12700">
            <a:miter lim="400000"/>
          </a:ln>
        </p:spPr>
      </p:pic>
      <p:pic>
        <p:nvPicPr>
          <p:cNvPr id="290" name="pasted-image.pdf" descr="pasted-image.pdf"/>
          <p:cNvPicPr>
            <a:picLocks noChangeAspect="1"/>
          </p:cNvPicPr>
          <p:nvPr/>
        </p:nvPicPr>
        <p:blipFill>
          <a:blip r:embed="rId4">
            <a:extLst/>
          </a:blip>
          <a:stretch>
            <a:fillRect/>
          </a:stretch>
        </p:blipFill>
        <p:spPr>
          <a:xfrm>
            <a:off x="10268032" y="9246977"/>
            <a:ext cx="3847936" cy="2378725"/>
          </a:xfrm>
          <a:prstGeom prst="rect">
            <a:avLst/>
          </a:prstGeom>
          <a:ln w="12700">
            <a:miter lim="400000"/>
          </a:ln>
        </p:spPr>
      </p:pic>
      <p:sp>
        <p:nvSpPr>
          <p:cNvPr id="291" name="order#1…"/>
          <p:cNvSpPr/>
          <p:nvPr/>
        </p:nvSpPr>
        <p:spPr>
          <a:xfrm>
            <a:off x="5674199" y="2885117"/>
            <a:ext cx="1426886" cy="743677"/>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2" name="order#1…"/>
          <p:cNvSpPr/>
          <p:nvPr/>
        </p:nvSpPr>
        <p:spPr>
          <a:xfrm>
            <a:off x="5621377" y="2877156"/>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3" name="order#1…"/>
          <p:cNvSpPr/>
          <p:nvPr/>
        </p:nvSpPr>
        <p:spPr>
          <a:xfrm>
            <a:off x="5621377" y="2877156"/>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4" name="order#2…"/>
          <p:cNvSpPr/>
          <p:nvPr/>
        </p:nvSpPr>
        <p:spPr>
          <a:xfrm>
            <a:off x="5674199" y="862748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5" name="order#2…"/>
          <p:cNvSpPr/>
          <p:nvPr/>
        </p:nvSpPr>
        <p:spPr>
          <a:xfrm>
            <a:off x="5621378" y="8611560"/>
            <a:ext cx="1532529"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6" name="order#2…"/>
          <p:cNvSpPr/>
          <p:nvPr/>
        </p:nvSpPr>
        <p:spPr>
          <a:xfrm>
            <a:off x="5621378" y="8627481"/>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7"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8"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grpSp>
        <p:nvGrpSpPr>
          <p:cNvPr id="301" name="Group"/>
          <p:cNvGrpSpPr/>
          <p:nvPr/>
        </p:nvGrpSpPr>
        <p:grpSpPr>
          <a:xfrm>
            <a:off x="18810696" y="-197975"/>
            <a:ext cx="5210772" cy="2269765"/>
            <a:chOff x="0" y="368299"/>
            <a:chExt cx="5210770" cy="2269763"/>
          </a:xfrm>
        </p:grpSpPr>
        <p:sp>
          <p:nvSpPr>
            <p:cNvPr id="29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0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88"/>
                                        </p:tgtEl>
                                        <p:attrNameLst>
                                          <p:attrName>style.visibility</p:attrName>
                                        </p:attrNameLst>
                                      </p:cBhvr>
                                      <p:to>
                                        <p:strVal val="visible"/>
                                      </p:to>
                                    </p:set>
                                    <p:animEffect filter="dissolve" transition="in">
                                      <p:cBhvr>
                                        <p:cTn id="7" dur="1000"/>
                                        <p:tgtEl>
                                          <p:spTgt spid="28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89"/>
                                        </p:tgtEl>
                                        <p:attrNameLst>
                                          <p:attrName>style.visibility</p:attrName>
                                        </p:attrNameLst>
                                      </p:cBhvr>
                                      <p:to>
                                        <p:strVal val="visible"/>
                                      </p:to>
                                    </p:set>
                                    <p:animEffect filter="dissolve" transition="in">
                                      <p:cBhvr>
                                        <p:cTn id="11" dur="1000"/>
                                        <p:tgtEl>
                                          <p:spTgt spid="289"/>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90"/>
                                        </p:tgtEl>
                                        <p:attrNameLst>
                                          <p:attrName>style.visibility</p:attrName>
                                        </p:attrNameLst>
                                      </p:cBhvr>
                                      <p:to>
                                        <p:strVal val="visible"/>
                                      </p:to>
                                    </p:set>
                                    <p:animEffect filter="dissolve" transition="in">
                                      <p:cBhvr>
                                        <p:cTn id="15"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1"/>
      <p:bldP build="whole" bldLvl="1" animBg="1" rev="0" advAuto="0" spid="289" grpId="2"/>
      <p:bldP build="whole" bldLvl="1" animBg="1" rev="0" advAuto="0" spid="290" grpId="3"/>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03" name="pasted-image.pdf" descr="pasted-image.pdf"/>
          <p:cNvPicPr>
            <a:picLocks noChangeAspect="1"/>
          </p:cNvPicPr>
          <p:nvPr/>
        </p:nvPicPr>
        <p:blipFill>
          <a:blip r:embed="rId2">
            <a:extLst/>
          </a:blip>
          <a:stretch>
            <a:fillRect/>
          </a:stretch>
        </p:blipFill>
        <p:spPr>
          <a:xfrm>
            <a:off x="10267950" y="1522811"/>
            <a:ext cx="3847971" cy="2378746"/>
          </a:xfrm>
          <a:prstGeom prst="rect">
            <a:avLst/>
          </a:prstGeom>
          <a:ln w="12700">
            <a:miter lim="400000"/>
          </a:ln>
        </p:spPr>
      </p:pic>
      <p:pic>
        <p:nvPicPr>
          <p:cNvPr id="304" name="pasted-image.pdf" descr="pasted-image.pdf"/>
          <p:cNvPicPr>
            <a:picLocks noChangeAspect="1"/>
          </p:cNvPicPr>
          <p:nvPr/>
        </p:nvPicPr>
        <p:blipFill>
          <a:blip r:embed="rId3">
            <a:extLst/>
          </a:blip>
          <a:stretch>
            <a:fillRect/>
          </a:stretch>
        </p:blipFill>
        <p:spPr>
          <a:xfrm>
            <a:off x="10268032" y="5170900"/>
            <a:ext cx="3847936" cy="2378724"/>
          </a:xfrm>
          <a:prstGeom prst="rect">
            <a:avLst/>
          </a:prstGeom>
          <a:ln w="12700">
            <a:miter lim="400000"/>
          </a:ln>
        </p:spPr>
      </p:pic>
      <p:pic>
        <p:nvPicPr>
          <p:cNvPr id="305" name="pasted-image.pdf" descr="pasted-image.pdf"/>
          <p:cNvPicPr>
            <a:picLocks noChangeAspect="1"/>
          </p:cNvPicPr>
          <p:nvPr/>
        </p:nvPicPr>
        <p:blipFill>
          <a:blip r:embed="rId4">
            <a:extLst/>
          </a:blip>
          <a:stretch>
            <a:fillRect/>
          </a:stretch>
        </p:blipFill>
        <p:spPr>
          <a:xfrm>
            <a:off x="10268032" y="9246977"/>
            <a:ext cx="3847936" cy="2378725"/>
          </a:xfrm>
          <a:prstGeom prst="rect">
            <a:avLst/>
          </a:prstGeom>
          <a:ln w="12700">
            <a:miter lim="400000"/>
          </a:ln>
        </p:spPr>
      </p:pic>
      <p:sp>
        <p:nvSpPr>
          <p:cNvPr id="306" name="order#1…"/>
          <p:cNvSpPr/>
          <p:nvPr/>
        </p:nvSpPr>
        <p:spPr>
          <a:xfrm>
            <a:off x="12909236" y="5553652"/>
            <a:ext cx="1426886" cy="743678"/>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07" name="order#1…"/>
          <p:cNvSpPr/>
          <p:nvPr/>
        </p:nvSpPr>
        <p:spPr>
          <a:xfrm>
            <a:off x="12856415" y="1831706"/>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08" name="order#2…"/>
          <p:cNvSpPr/>
          <p:nvPr/>
        </p:nvSpPr>
        <p:spPr>
          <a:xfrm>
            <a:off x="12909236" y="648616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09" name="order#2…"/>
          <p:cNvSpPr/>
          <p:nvPr/>
        </p:nvSpPr>
        <p:spPr>
          <a:xfrm>
            <a:off x="12856415" y="2701248"/>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0" name="order#1…"/>
          <p:cNvSpPr/>
          <p:nvPr/>
        </p:nvSpPr>
        <p:spPr>
          <a:xfrm>
            <a:off x="12856415" y="9626524"/>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11" name="order#2…"/>
          <p:cNvSpPr/>
          <p:nvPr/>
        </p:nvSpPr>
        <p:spPr>
          <a:xfrm>
            <a:off x="12856415" y="10509292"/>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2"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3"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grpSp>
        <p:nvGrpSpPr>
          <p:cNvPr id="316" name="Group"/>
          <p:cNvGrpSpPr/>
          <p:nvPr/>
        </p:nvGrpSpPr>
        <p:grpSpPr>
          <a:xfrm>
            <a:off x="18810696" y="-197975"/>
            <a:ext cx="5210772" cy="2269765"/>
            <a:chOff x="0" y="368299"/>
            <a:chExt cx="5210770" cy="2269763"/>
          </a:xfrm>
        </p:grpSpPr>
        <p:sp>
          <p:nvSpPr>
            <p:cNvPr id="31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1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18" name="pasted-image.pdf" descr="pasted-image.pdf"/>
          <p:cNvPicPr>
            <a:picLocks noChangeAspect="1"/>
          </p:cNvPicPr>
          <p:nvPr/>
        </p:nvPicPr>
        <p:blipFill>
          <a:blip r:embed="rId2">
            <a:extLst/>
          </a:blip>
          <a:stretch>
            <a:fillRect/>
          </a:stretch>
        </p:blipFill>
        <p:spPr>
          <a:xfrm>
            <a:off x="13933960" y="1712329"/>
            <a:ext cx="3698246" cy="2756874"/>
          </a:xfrm>
          <a:prstGeom prst="rect">
            <a:avLst/>
          </a:prstGeom>
          <a:ln w="12700">
            <a:miter lim="400000"/>
          </a:ln>
        </p:spPr>
      </p:pic>
      <p:pic>
        <p:nvPicPr>
          <p:cNvPr id="319" name="pasted-image.pdf" descr="pasted-image.pdf"/>
          <p:cNvPicPr>
            <a:picLocks noChangeAspect="1"/>
          </p:cNvPicPr>
          <p:nvPr/>
        </p:nvPicPr>
        <p:blipFill>
          <a:blip r:embed="rId3">
            <a:extLst/>
          </a:blip>
          <a:stretch>
            <a:fillRect/>
          </a:stretch>
        </p:blipFill>
        <p:spPr>
          <a:xfrm>
            <a:off x="10267950" y="1522811"/>
            <a:ext cx="3847971" cy="2378746"/>
          </a:xfrm>
          <a:prstGeom prst="rect">
            <a:avLst/>
          </a:prstGeom>
          <a:ln w="12700">
            <a:miter lim="400000"/>
          </a:ln>
        </p:spPr>
      </p:pic>
      <p:pic>
        <p:nvPicPr>
          <p:cNvPr id="320" name="pasted-image.pdf" descr="pasted-image.pdf"/>
          <p:cNvPicPr>
            <a:picLocks noChangeAspect="1"/>
          </p:cNvPicPr>
          <p:nvPr/>
        </p:nvPicPr>
        <p:blipFill>
          <a:blip r:embed="rId4">
            <a:extLst/>
          </a:blip>
          <a:stretch>
            <a:fillRect/>
          </a:stretch>
        </p:blipFill>
        <p:spPr>
          <a:xfrm>
            <a:off x="10268032" y="5170900"/>
            <a:ext cx="3847936" cy="2378724"/>
          </a:xfrm>
          <a:prstGeom prst="rect">
            <a:avLst/>
          </a:prstGeom>
          <a:ln w="12700">
            <a:miter lim="400000"/>
          </a:ln>
        </p:spPr>
      </p:pic>
      <p:pic>
        <p:nvPicPr>
          <p:cNvPr id="321" name="pasted-image.pdf" descr="pasted-image.pdf"/>
          <p:cNvPicPr>
            <a:picLocks noChangeAspect="1"/>
          </p:cNvPicPr>
          <p:nvPr/>
        </p:nvPicPr>
        <p:blipFill>
          <a:blip r:embed="rId5">
            <a:extLst/>
          </a:blip>
          <a:stretch>
            <a:fillRect/>
          </a:stretch>
        </p:blipFill>
        <p:spPr>
          <a:xfrm>
            <a:off x="10268032" y="9246977"/>
            <a:ext cx="3847936" cy="2378725"/>
          </a:xfrm>
          <a:prstGeom prst="rect">
            <a:avLst/>
          </a:prstGeom>
          <a:ln w="12700">
            <a:miter lim="400000"/>
          </a:ln>
        </p:spPr>
      </p:pic>
      <p:sp>
        <p:nvSpPr>
          <p:cNvPr id="322" name="order#1…"/>
          <p:cNvSpPr/>
          <p:nvPr/>
        </p:nvSpPr>
        <p:spPr>
          <a:xfrm>
            <a:off x="12909236" y="5553652"/>
            <a:ext cx="1426886" cy="743678"/>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3" name="order#1…"/>
          <p:cNvSpPr/>
          <p:nvPr/>
        </p:nvSpPr>
        <p:spPr>
          <a:xfrm>
            <a:off x="15016736" y="1897675"/>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4" name="order#2…"/>
          <p:cNvSpPr/>
          <p:nvPr/>
        </p:nvSpPr>
        <p:spPr>
          <a:xfrm>
            <a:off x="12909236" y="648616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5" name="order#2…"/>
          <p:cNvSpPr/>
          <p:nvPr/>
        </p:nvSpPr>
        <p:spPr>
          <a:xfrm>
            <a:off x="15016736" y="2767217"/>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6" name="order#1…"/>
          <p:cNvSpPr/>
          <p:nvPr/>
        </p:nvSpPr>
        <p:spPr>
          <a:xfrm>
            <a:off x="12856415" y="9626524"/>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7" name="order#2…"/>
          <p:cNvSpPr/>
          <p:nvPr/>
        </p:nvSpPr>
        <p:spPr>
          <a:xfrm>
            <a:off x="12856415" y="10509292"/>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8"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9"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30" name="Blockchain"/>
          <p:cNvSpPr/>
          <p:nvPr/>
        </p:nvSpPr>
        <p:spPr>
          <a:xfrm>
            <a:off x="24661587"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31" name="address_X"/>
          <p:cNvSpPr/>
          <p:nvPr/>
        </p:nvSpPr>
        <p:spPr>
          <a:xfrm>
            <a:off x="27249896"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32" name="address_Y"/>
          <p:cNvSpPr/>
          <p:nvPr/>
        </p:nvSpPr>
        <p:spPr>
          <a:xfrm>
            <a:off x="3236768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33" name="Loopring…"/>
          <p:cNvSpPr/>
          <p:nvPr/>
        </p:nvSpPr>
        <p:spPr>
          <a:xfrm>
            <a:off x="37485482" y="11155053"/>
            <a:ext cx="3234798"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grpSp>
        <p:nvGrpSpPr>
          <p:cNvPr id="336" name="Group"/>
          <p:cNvGrpSpPr/>
          <p:nvPr/>
        </p:nvGrpSpPr>
        <p:grpSpPr>
          <a:xfrm>
            <a:off x="18810696" y="-197975"/>
            <a:ext cx="5210772" cy="2269765"/>
            <a:chOff x="0" y="368299"/>
            <a:chExt cx="5210770" cy="2269763"/>
          </a:xfrm>
        </p:grpSpPr>
        <p:sp>
          <p:nvSpPr>
            <p:cNvPr id="33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3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18"/>
                                        </p:tgtEl>
                                        <p:attrNameLst>
                                          <p:attrName>style.visibility</p:attrName>
                                        </p:attrNameLst>
                                      </p:cBhvr>
                                      <p:to>
                                        <p:strVal val="visible"/>
                                      </p:to>
                                    </p:set>
                                    <p:animEffect filter="dissolve" transition="in">
                                      <p:cBhvr>
                                        <p:cTn id="7"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38" name="pasted-image.pdf" descr="pasted-image.pdf"/>
          <p:cNvPicPr>
            <a:picLocks noChangeAspect="1"/>
          </p:cNvPicPr>
          <p:nvPr/>
        </p:nvPicPr>
        <p:blipFill>
          <a:blip r:embed="rId2">
            <a:extLst/>
          </a:blip>
          <a:stretch>
            <a:fillRect/>
          </a:stretch>
        </p:blipFill>
        <p:spPr>
          <a:xfrm>
            <a:off x="668788" y="1522811"/>
            <a:ext cx="3847971" cy="2378746"/>
          </a:xfrm>
          <a:prstGeom prst="rect">
            <a:avLst/>
          </a:prstGeom>
          <a:ln w="12700">
            <a:miter lim="400000"/>
          </a:ln>
        </p:spPr>
      </p:pic>
      <p:pic>
        <p:nvPicPr>
          <p:cNvPr id="339" name="pasted-image.pdf" descr="pasted-image.pdf"/>
          <p:cNvPicPr>
            <a:picLocks noChangeAspect="1"/>
          </p:cNvPicPr>
          <p:nvPr/>
        </p:nvPicPr>
        <p:blipFill>
          <a:blip r:embed="rId3">
            <a:alphaModFix amt="30000"/>
            <a:extLst/>
          </a:blip>
          <a:stretch>
            <a:fillRect/>
          </a:stretch>
        </p:blipFill>
        <p:spPr>
          <a:xfrm>
            <a:off x="668870" y="5170900"/>
            <a:ext cx="3847936" cy="2378724"/>
          </a:xfrm>
          <a:prstGeom prst="rect">
            <a:avLst/>
          </a:prstGeom>
          <a:ln w="12700">
            <a:miter lim="400000"/>
          </a:ln>
        </p:spPr>
      </p:pic>
      <p:pic>
        <p:nvPicPr>
          <p:cNvPr id="340" name="pasted-image.pdf" descr="pasted-image.pdf"/>
          <p:cNvPicPr>
            <a:picLocks noChangeAspect="1"/>
          </p:cNvPicPr>
          <p:nvPr/>
        </p:nvPicPr>
        <p:blipFill>
          <a:blip r:embed="rId4">
            <a:alphaModFix amt="30000"/>
            <a:extLst/>
          </a:blip>
          <a:stretch>
            <a:fillRect/>
          </a:stretch>
        </p:blipFill>
        <p:spPr>
          <a:xfrm>
            <a:off x="668870" y="9246977"/>
            <a:ext cx="3847936" cy="2378725"/>
          </a:xfrm>
          <a:prstGeom prst="rect">
            <a:avLst/>
          </a:prstGeom>
          <a:ln w="12700">
            <a:miter lim="400000"/>
          </a:ln>
        </p:spPr>
      </p:pic>
      <p:sp>
        <p:nvSpPr>
          <p:cNvPr id="341" name="order#1…"/>
          <p:cNvSpPr/>
          <p:nvPr/>
        </p:nvSpPr>
        <p:spPr>
          <a:xfrm>
            <a:off x="3310074" y="5553652"/>
            <a:ext cx="1426886" cy="743678"/>
          </a:xfrm>
          <a:prstGeom prst="roundRect">
            <a:avLst>
              <a:gd name="adj" fmla="val 15391"/>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2" name="order#2…"/>
          <p:cNvSpPr/>
          <p:nvPr/>
        </p:nvSpPr>
        <p:spPr>
          <a:xfrm>
            <a:off x="3310074" y="6486161"/>
            <a:ext cx="1426886" cy="743678"/>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3" name="order#1…"/>
          <p:cNvSpPr/>
          <p:nvPr/>
        </p:nvSpPr>
        <p:spPr>
          <a:xfrm>
            <a:off x="3257253" y="9626524"/>
            <a:ext cx="1532529" cy="759599"/>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4" name="order#2…"/>
          <p:cNvSpPr/>
          <p:nvPr/>
        </p:nvSpPr>
        <p:spPr>
          <a:xfrm>
            <a:off x="3257253" y="10509292"/>
            <a:ext cx="1532529" cy="743678"/>
          </a:xfrm>
          <a:prstGeom prst="roundRect">
            <a:avLst>
              <a:gd name="adj" fmla="val 1736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5" name="order#2…"/>
          <p:cNvSpPr/>
          <p:nvPr/>
        </p:nvSpPr>
        <p:spPr>
          <a:xfrm>
            <a:off x="-5922241" y="85731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6" name="order#1…"/>
          <p:cNvSpPr/>
          <p:nvPr/>
        </p:nvSpPr>
        <p:spPr>
          <a:xfrm>
            <a:off x="-5922241" y="22348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7" name="Blockchain"/>
          <p:cNvSpPr/>
          <p:nvPr/>
        </p:nvSpPr>
        <p:spPr>
          <a:xfrm>
            <a:off x="4749950"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48" name="address_X"/>
          <p:cNvSpPr/>
          <p:nvPr/>
        </p:nvSpPr>
        <p:spPr>
          <a:xfrm>
            <a:off x="733825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49" name="address_Y"/>
          <p:cNvSpPr/>
          <p:nvPr/>
        </p:nvSpPr>
        <p:spPr>
          <a:xfrm>
            <a:off x="12456052"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50" name="Loopring…"/>
          <p:cNvSpPr/>
          <p:nvPr/>
        </p:nvSpPr>
        <p:spPr>
          <a:xfrm>
            <a:off x="17573845"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pic>
        <p:nvPicPr>
          <p:cNvPr id="351" name="pasted-image.pdf" descr="pasted-image.pdf"/>
          <p:cNvPicPr>
            <a:picLocks noChangeAspect="1"/>
          </p:cNvPicPr>
          <p:nvPr/>
        </p:nvPicPr>
        <p:blipFill>
          <a:blip r:embed="rId5">
            <a:extLst/>
          </a:blip>
          <a:stretch>
            <a:fillRect/>
          </a:stretch>
        </p:blipFill>
        <p:spPr>
          <a:xfrm>
            <a:off x="17184583" y="8216908"/>
            <a:ext cx="3698247" cy="2756875"/>
          </a:xfrm>
          <a:prstGeom prst="rect">
            <a:avLst/>
          </a:prstGeom>
          <a:ln w="12700">
            <a:miter lim="400000"/>
          </a:ln>
        </p:spPr>
      </p:pic>
      <p:sp>
        <p:nvSpPr>
          <p:cNvPr id="352" name="order#1…"/>
          <p:cNvSpPr/>
          <p:nvPr/>
        </p:nvSpPr>
        <p:spPr>
          <a:xfrm>
            <a:off x="18267359" y="8402255"/>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53" name="order#2…"/>
          <p:cNvSpPr/>
          <p:nvPr/>
        </p:nvSpPr>
        <p:spPr>
          <a:xfrm>
            <a:off x="18267359" y="9271796"/>
            <a:ext cx="1532529"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54" name="Line"/>
          <p:cNvSpPr/>
          <p:nvPr/>
        </p:nvSpPr>
        <p:spPr>
          <a:xfrm>
            <a:off x="4336611" y="2591602"/>
            <a:ext cx="14731877" cy="1"/>
          </a:xfrm>
          <a:prstGeom prst="line">
            <a:avLst/>
          </a:prstGeom>
          <a:ln w="25400">
            <a:solidFill>
              <a:srgbClr val="000000"/>
            </a:solidFill>
            <a:miter lim="400000"/>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55" name="Line"/>
          <p:cNvSpPr/>
          <p:nvPr/>
        </p:nvSpPr>
        <p:spPr>
          <a:xfrm>
            <a:off x="19033623" y="2724542"/>
            <a:ext cx="1" cy="5372127"/>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56" name="Line"/>
          <p:cNvSpPr/>
          <p:nvPr/>
        </p:nvSpPr>
        <p:spPr>
          <a:xfrm>
            <a:off x="19033623" y="10496592"/>
            <a:ext cx="1" cy="769078"/>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359" name="Group"/>
          <p:cNvGrpSpPr/>
          <p:nvPr/>
        </p:nvGrpSpPr>
        <p:grpSpPr>
          <a:xfrm>
            <a:off x="18810696" y="-197975"/>
            <a:ext cx="5210772" cy="2269765"/>
            <a:chOff x="0" y="368299"/>
            <a:chExt cx="5210770" cy="2269763"/>
          </a:xfrm>
        </p:grpSpPr>
        <p:sp>
          <p:nvSpPr>
            <p:cNvPr id="357"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58"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61" name="pasted-image.pdf" descr="pasted-image.pdf"/>
          <p:cNvPicPr>
            <a:picLocks noChangeAspect="1"/>
          </p:cNvPicPr>
          <p:nvPr/>
        </p:nvPicPr>
        <p:blipFill>
          <a:blip r:embed="rId2">
            <a:extLst/>
          </a:blip>
          <a:stretch>
            <a:fillRect/>
          </a:stretch>
        </p:blipFill>
        <p:spPr>
          <a:xfrm>
            <a:off x="668788" y="1522811"/>
            <a:ext cx="3847971" cy="2378746"/>
          </a:xfrm>
          <a:prstGeom prst="rect">
            <a:avLst/>
          </a:prstGeom>
          <a:ln w="12700">
            <a:miter lim="400000"/>
          </a:ln>
        </p:spPr>
      </p:pic>
      <p:pic>
        <p:nvPicPr>
          <p:cNvPr id="362" name="pasted-image.pdf" descr="pasted-image.pdf"/>
          <p:cNvPicPr>
            <a:picLocks noChangeAspect="1"/>
          </p:cNvPicPr>
          <p:nvPr/>
        </p:nvPicPr>
        <p:blipFill>
          <a:blip r:embed="rId3">
            <a:alphaModFix amt="30000"/>
            <a:extLst/>
          </a:blip>
          <a:stretch>
            <a:fillRect/>
          </a:stretch>
        </p:blipFill>
        <p:spPr>
          <a:xfrm>
            <a:off x="668870" y="5170900"/>
            <a:ext cx="3847936" cy="2378724"/>
          </a:xfrm>
          <a:prstGeom prst="rect">
            <a:avLst/>
          </a:prstGeom>
          <a:ln w="12700">
            <a:miter lim="400000"/>
          </a:ln>
        </p:spPr>
      </p:pic>
      <p:pic>
        <p:nvPicPr>
          <p:cNvPr id="363" name="pasted-image.pdf" descr="pasted-image.pdf"/>
          <p:cNvPicPr>
            <a:picLocks noChangeAspect="1"/>
          </p:cNvPicPr>
          <p:nvPr/>
        </p:nvPicPr>
        <p:blipFill>
          <a:blip r:embed="rId4">
            <a:alphaModFix amt="30000"/>
            <a:extLst/>
          </a:blip>
          <a:stretch>
            <a:fillRect/>
          </a:stretch>
        </p:blipFill>
        <p:spPr>
          <a:xfrm>
            <a:off x="668870" y="9246977"/>
            <a:ext cx="3847936" cy="2378725"/>
          </a:xfrm>
          <a:prstGeom prst="rect">
            <a:avLst/>
          </a:prstGeom>
          <a:ln w="12700">
            <a:miter lim="400000"/>
          </a:ln>
        </p:spPr>
      </p:pic>
      <p:sp>
        <p:nvSpPr>
          <p:cNvPr id="364" name="order#1…"/>
          <p:cNvSpPr/>
          <p:nvPr/>
        </p:nvSpPr>
        <p:spPr>
          <a:xfrm>
            <a:off x="3310074" y="5553652"/>
            <a:ext cx="1426886" cy="743678"/>
          </a:xfrm>
          <a:prstGeom prst="roundRect">
            <a:avLst>
              <a:gd name="adj" fmla="val 15391"/>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65" name="order#2…"/>
          <p:cNvSpPr/>
          <p:nvPr/>
        </p:nvSpPr>
        <p:spPr>
          <a:xfrm>
            <a:off x="3310074" y="6486161"/>
            <a:ext cx="1426886" cy="743678"/>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6" name="order#1…"/>
          <p:cNvSpPr/>
          <p:nvPr/>
        </p:nvSpPr>
        <p:spPr>
          <a:xfrm>
            <a:off x="3257253" y="9626524"/>
            <a:ext cx="1532529" cy="759599"/>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67" name="order#2…"/>
          <p:cNvSpPr/>
          <p:nvPr/>
        </p:nvSpPr>
        <p:spPr>
          <a:xfrm>
            <a:off x="3257253" y="10509292"/>
            <a:ext cx="1532529" cy="743678"/>
          </a:xfrm>
          <a:prstGeom prst="roundRect">
            <a:avLst>
              <a:gd name="adj" fmla="val 1736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8" name="order#2…"/>
          <p:cNvSpPr/>
          <p:nvPr/>
        </p:nvSpPr>
        <p:spPr>
          <a:xfrm>
            <a:off x="-5922241" y="85731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9" name="order#1…"/>
          <p:cNvSpPr/>
          <p:nvPr/>
        </p:nvSpPr>
        <p:spPr>
          <a:xfrm>
            <a:off x="-5922241" y="22348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70" name="Blockchain"/>
          <p:cNvSpPr/>
          <p:nvPr/>
        </p:nvSpPr>
        <p:spPr>
          <a:xfrm>
            <a:off x="4749950"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71" name="address_X"/>
          <p:cNvSpPr/>
          <p:nvPr/>
        </p:nvSpPr>
        <p:spPr>
          <a:xfrm>
            <a:off x="733825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72" name="address_Y"/>
          <p:cNvSpPr/>
          <p:nvPr/>
        </p:nvSpPr>
        <p:spPr>
          <a:xfrm>
            <a:off x="12456052"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73" name="Loopring…"/>
          <p:cNvSpPr/>
          <p:nvPr/>
        </p:nvSpPr>
        <p:spPr>
          <a:xfrm>
            <a:off x="17573845"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pic>
        <p:nvPicPr>
          <p:cNvPr id="374" name="pasted-image.pdf" descr="pasted-image.pdf"/>
          <p:cNvPicPr>
            <a:picLocks noChangeAspect="1"/>
          </p:cNvPicPr>
          <p:nvPr/>
        </p:nvPicPr>
        <p:blipFill>
          <a:blip r:embed="rId5">
            <a:extLst/>
          </a:blip>
          <a:stretch>
            <a:fillRect/>
          </a:stretch>
        </p:blipFill>
        <p:spPr>
          <a:xfrm>
            <a:off x="17184582" y="8216908"/>
            <a:ext cx="3698246" cy="2756875"/>
          </a:xfrm>
          <a:prstGeom prst="rect">
            <a:avLst/>
          </a:prstGeom>
          <a:ln w="12700">
            <a:miter lim="400000"/>
          </a:ln>
        </p:spPr>
      </p:pic>
      <p:sp>
        <p:nvSpPr>
          <p:cNvPr id="375" name="order#1…"/>
          <p:cNvSpPr/>
          <p:nvPr/>
        </p:nvSpPr>
        <p:spPr>
          <a:xfrm>
            <a:off x="18267357" y="8402255"/>
            <a:ext cx="1532530"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76" name="order#2…"/>
          <p:cNvSpPr/>
          <p:nvPr/>
        </p:nvSpPr>
        <p:spPr>
          <a:xfrm>
            <a:off x="18267357" y="9271796"/>
            <a:ext cx="1532530"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77" name="Line"/>
          <p:cNvSpPr/>
          <p:nvPr/>
        </p:nvSpPr>
        <p:spPr>
          <a:xfrm>
            <a:off x="4336611" y="2591602"/>
            <a:ext cx="14731877" cy="1"/>
          </a:xfrm>
          <a:prstGeom prst="line">
            <a:avLst/>
          </a:prstGeom>
          <a:ln w="25400">
            <a:solidFill>
              <a:srgbClr val="000000"/>
            </a:solidFill>
            <a:miter lim="400000"/>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78" name="Line"/>
          <p:cNvSpPr/>
          <p:nvPr/>
        </p:nvSpPr>
        <p:spPr>
          <a:xfrm>
            <a:off x="19033623" y="2724542"/>
            <a:ext cx="1" cy="5372127"/>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79" name="Line"/>
          <p:cNvSpPr/>
          <p:nvPr/>
        </p:nvSpPr>
        <p:spPr>
          <a:xfrm>
            <a:off x="19033623" y="10496592"/>
            <a:ext cx="1" cy="769078"/>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384" name="Group"/>
          <p:cNvGrpSpPr/>
          <p:nvPr/>
        </p:nvGrpSpPr>
        <p:grpSpPr>
          <a:xfrm>
            <a:off x="9566878" y="6836845"/>
            <a:ext cx="5278614" cy="4309536"/>
            <a:chOff x="0" y="0"/>
            <a:chExt cx="5278612" cy="4309535"/>
          </a:xfrm>
        </p:grpSpPr>
        <p:sp>
          <p:nvSpPr>
            <p:cNvPr id="388" name="Connection Line"/>
            <p:cNvSpPr/>
            <p:nvPr/>
          </p:nvSpPr>
          <p:spPr>
            <a:xfrm>
              <a:off x="18515" y="2725966"/>
              <a:ext cx="5260098" cy="1583570"/>
            </a:xfrm>
            <a:custGeom>
              <a:avLst/>
              <a:gdLst/>
              <a:ahLst/>
              <a:cxnLst>
                <a:cxn ang="0">
                  <a:pos x="wd2" y="hd2"/>
                </a:cxn>
                <a:cxn ang="5400000">
                  <a:pos x="wd2" y="hd2"/>
                </a:cxn>
                <a:cxn ang="10800000">
                  <a:pos x="wd2" y="hd2"/>
                </a:cxn>
                <a:cxn ang="16200000">
                  <a:pos x="wd2" y="hd2"/>
                </a:cxn>
              </a:cxnLst>
              <a:rect l="0" t="0" r="r" b="b"/>
              <a:pathLst>
                <a:path w="21600" h="16203" fill="norm" stroke="1" extrusionOk="0">
                  <a:moveTo>
                    <a:pt x="0" y="16203"/>
                  </a:moveTo>
                  <a:cubicBezTo>
                    <a:pt x="6958" y="-5125"/>
                    <a:pt x="14158" y="-5397"/>
                    <a:pt x="21600" y="15387"/>
                  </a:cubicBezTo>
                </a:path>
              </a:pathLst>
            </a:custGeom>
            <a:noFill/>
            <a:ln w="38100" cap="flat">
              <a:solidFill>
                <a:schemeClr val="accent5">
                  <a:hueOff val="-444211"/>
                  <a:satOff val="-14915"/>
                  <a:lumOff val="22857"/>
                </a:schemeClr>
              </a:solidFill>
              <a:prstDash val="solid"/>
              <a:miter lim="400000"/>
              <a:tailEnd type="triangle" w="med" len="med"/>
            </a:ln>
            <a:effectLst/>
          </p:spPr>
          <p:txBody>
            <a:bodyPr/>
            <a:lstStyle/>
            <a:p>
              <a:pPr/>
            </a:p>
          </p:txBody>
        </p:sp>
        <p:sp>
          <p:nvSpPr>
            <p:cNvPr id="381" name="4750 token_A"/>
            <p:cNvSpPr txBox="1"/>
            <p:nvPr/>
          </p:nvSpPr>
          <p:spPr>
            <a:xfrm>
              <a:off x="1583211" y="2333495"/>
              <a:ext cx="2120852" cy="511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400">
                  <a:solidFill>
                    <a:schemeClr val="accent5">
                      <a:hueOff val="-444211"/>
                      <a:satOff val="-14915"/>
                      <a:lumOff val="22857"/>
                    </a:schemeClr>
                  </a:solidFill>
                  <a:latin typeface="Helvetica"/>
                  <a:ea typeface="Helvetica"/>
                  <a:cs typeface="Helvetica"/>
                  <a:sym typeface="Helvetica"/>
                </a:defRPr>
              </a:lvl1pPr>
            </a:lstStyle>
            <a:p>
              <a:pPr/>
              <a:r>
                <a:t>4750 token_A</a:t>
              </a:r>
            </a:p>
          </p:txBody>
        </p:sp>
        <p:sp>
          <p:nvSpPr>
            <p:cNvPr id="389" name="Connection Line"/>
            <p:cNvSpPr/>
            <p:nvPr/>
          </p:nvSpPr>
          <p:spPr>
            <a:xfrm>
              <a:off x="0" y="464284"/>
              <a:ext cx="5260098" cy="3689209"/>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990" y="-5283"/>
                    <a:pt x="14190" y="-5400"/>
                    <a:pt x="21600" y="15850"/>
                  </a:cubicBezTo>
                </a:path>
              </a:pathLst>
            </a:custGeom>
            <a:noFill/>
            <a:ln w="38100" cap="flat">
              <a:solidFill>
                <a:schemeClr val="accent2">
                  <a:hueOff val="-2473793"/>
                  <a:satOff val="-50209"/>
                  <a:lumOff val="23543"/>
                </a:schemeClr>
              </a:solidFill>
              <a:prstDash val="solid"/>
              <a:miter lim="400000"/>
              <a:headEnd type="triangle" w="med" len="med"/>
            </a:ln>
            <a:effectLst/>
          </p:spPr>
          <p:txBody>
            <a:bodyPr/>
            <a:lstStyle/>
            <a:p>
              <a:pPr/>
            </a:p>
          </p:txBody>
        </p:sp>
        <p:sp>
          <p:nvSpPr>
            <p:cNvPr id="383" name="5 token_B"/>
            <p:cNvSpPr txBox="1"/>
            <p:nvPr/>
          </p:nvSpPr>
          <p:spPr>
            <a:xfrm>
              <a:off x="1818968" y="-1"/>
              <a:ext cx="1612306" cy="511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400">
                  <a:solidFill>
                    <a:schemeClr val="accent2">
                      <a:hueOff val="-2473793"/>
                      <a:satOff val="-50209"/>
                      <a:lumOff val="23543"/>
                    </a:schemeClr>
                  </a:solidFill>
                  <a:latin typeface="Helvetica"/>
                  <a:ea typeface="Helvetica"/>
                  <a:cs typeface="Helvetica"/>
                  <a:sym typeface="Helvetica"/>
                </a:defRPr>
              </a:lvl1pPr>
            </a:lstStyle>
            <a:p>
              <a:pPr/>
              <a:r>
                <a:t>5 token_B</a:t>
              </a:r>
            </a:p>
          </p:txBody>
        </p:sp>
      </p:grpSp>
      <p:grpSp>
        <p:nvGrpSpPr>
          <p:cNvPr id="387" name="Group"/>
          <p:cNvGrpSpPr/>
          <p:nvPr/>
        </p:nvGrpSpPr>
        <p:grpSpPr>
          <a:xfrm>
            <a:off x="18810696" y="-197975"/>
            <a:ext cx="5210772" cy="2269765"/>
            <a:chOff x="0" y="368299"/>
            <a:chExt cx="5210770" cy="2269763"/>
          </a:xfrm>
        </p:grpSpPr>
        <p:sp>
          <p:nvSpPr>
            <p:cNvPr id="385"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86"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4"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1" name="v1.2"/>
          <p:cNvSpPr txBox="1"/>
          <p:nvPr/>
        </p:nvSpPr>
        <p:spPr>
          <a:xfrm>
            <a:off x="22538266" y="12927012"/>
            <a:ext cx="4916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1400">
                <a:solidFill>
                  <a:srgbClr val="DCDEE0"/>
                </a:solidFill>
              </a:defRPr>
            </a:lvl1pPr>
          </a:lstStyle>
          <a:p>
            <a:pPr/>
            <a:r>
              <a:t>v1.2</a:t>
            </a:r>
          </a:p>
        </p:txBody>
      </p:sp>
      <p:pic>
        <p:nvPicPr>
          <p:cNvPr id="152" name="WechatIMG101.jpeg" descr="WechatIMG101.jpeg"/>
          <p:cNvPicPr>
            <a:picLocks noChangeAspect="1"/>
          </p:cNvPicPr>
          <p:nvPr/>
        </p:nvPicPr>
        <p:blipFill>
          <a:blip r:embed="rId2">
            <a:extLst/>
          </a:blip>
          <a:stretch>
            <a:fillRect/>
          </a:stretch>
        </p:blipFill>
        <p:spPr>
          <a:xfrm>
            <a:off x="589" y="0"/>
            <a:ext cx="9144001" cy="13716001"/>
          </a:xfrm>
          <a:prstGeom prst="rect">
            <a:avLst/>
          </a:prstGeom>
          <a:ln w="12700">
            <a:miter lim="400000"/>
          </a:ln>
        </p:spPr>
      </p:pic>
      <p:sp>
        <p:nvSpPr>
          <p:cNvPr id="153" name="Line"/>
          <p:cNvSpPr/>
          <p:nvPr/>
        </p:nvSpPr>
        <p:spPr>
          <a:xfrm flipH="1">
            <a:off x="17388653" y="11181"/>
            <a:ext cx="1" cy="12115389"/>
          </a:xfrm>
          <a:prstGeom prst="line">
            <a:avLst/>
          </a:prstGeom>
          <a:ln w="63500">
            <a:solidFill>
              <a:schemeClr val="accent1">
                <a:satOff val="-3355"/>
                <a:lumOff val="26614"/>
              </a:schemeClr>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158" name="Group"/>
          <p:cNvGrpSpPr/>
          <p:nvPr/>
        </p:nvGrpSpPr>
        <p:grpSpPr>
          <a:xfrm>
            <a:off x="13371599" y="1707567"/>
            <a:ext cx="4262864" cy="1006476"/>
            <a:chOff x="876969" y="-234950"/>
            <a:chExt cx="4262862" cy="1006475"/>
          </a:xfrm>
        </p:grpSpPr>
        <p:sp>
          <p:nvSpPr>
            <p:cNvPr id="154" name="Circle"/>
            <p:cNvSpPr/>
            <p:nvPr/>
          </p:nvSpPr>
          <p:spPr>
            <a:xfrm>
              <a:off x="4648215" y="22478"/>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grpSp>
          <p:nvGrpSpPr>
            <p:cNvPr id="157" name="Group"/>
            <p:cNvGrpSpPr/>
            <p:nvPr/>
          </p:nvGrpSpPr>
          <p:grpSpPr>
            <a:xfrm>
              <a:off x="876969" y="-234951"/>
              <a:ext cx="3462463" cy="1006476"/>
              <a:chOff x="1378353" y="-6350"/>
              <a:chExt cx="3462461" cy="1006475"/>
            </a:xfrm>
          </p:grpSpPr>
          <p:sp>
            <p:nvSpPr>
              <p:cNvPr id="155" name="2006 谷歌…"/>
              <p:cNvSpPr txBox="1"/>
              <p:nvPr/>
            </p:nvSpPr>
            <p:spPr>
              <a:xfrm>
                <a:off x="1378353" y="-6351"/>
                <a:ext cx="1874292" cy="1006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2006 谷歌</a:t>
                </a:r>
              </a:p>
              <a:p>
                <a:pPr>
                  <a:defRPr b="1" sz="2600">
                    <a:solidFill>
                      <a:schemeClr val="accent1">
                        <a:satOff val="-3355"/>
                        <a:lumOff val="26614"/>
                      </a:schemeClr>
                    </a:solidFill>
                    <a:latin typeface="Helvetica"/>
                    <a:ea typeface="Helvetica"/>
                    <a:cs typeface="Helvetica"/>
                    <a:sym typeface="Helvetica"/>
                  </a:defRPr>
                </a:pPr>
                <a:r>
                  <a:t>Tech-Lead </a:t>
                </a:r>
              </a:p>
            </p:txBody>
          </p:sp>
          <p:pic>
            <p:nvPicPr>
              <p:cNvPr id="156" name="th.jpg" descr="th.jpg"/>
              <p:cNvPicPr>
                <a:picLocks noChangeAspect="1"/>
              </p:cNvPicPr>
              <p:nvPr/>
            </p:nvPicPr>
            <p:blipFill>
              <a:blip r:embed="rId3">
                <a:extLst/>
              </a:blip>
              <a:stretch>
                <a:fillRect/>
              </a:stretch>
            </p:blipFill>
            <p:spPr>
              <a:xfrm>
                <a:off x="3447783" y="228600"/>
                <a:ext cx="1393032" cy="536575"/>
              </a:xfrm>
              <a:prstGeom prst="rect">
                <a:avLst/>
              </a:prstGeom>
              <a:ln w="12700" cap="flat">
                <a:noFill/>
                <a:miter lim="400000"/>
              </a:ln>
              <a:effectLst/>
            </p:spPr>
          </p:pic>
        </p:grpSp>
      </p:grpSp>
      <p:grpSp>
        <p:nvGrpSpPr>
          <p:cNvPr id="162" name="Group"/>
          <p:cNvGrpSpPr/>
          <p:nvPr/>
        </p:nvGrpSpPr>
        <p:grpSpPr>
          <a:xfrm>
            <a:off x="17142845" y="3469803"/>
            <a:ext cx="4826401" cy="1082676"/>
            <a:chOff x="0" y="-228599"/>
            <a:chExt cx="4826399" cy="1082675"/>
          </a:xfrm>
        </p:grpSpPr>
        <p:sp>
          <p:nvSpPr>
            <p:cNvPr id="159" name="Circle"/>
            <p:cNvSpPr/>
            <p:nvPr/>
          </p:nvSpPr>
          <p:spPr>
            <a:xfrm>
              <a:off x="0" y="66929"/>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60" name="2010 云云网…"/>
            <p:cNvSpPr txBox="1"/>
            <p:nvPr/>
          </p:nvSpPr>
          <p:spPr>
            <a:xfrm>
              <a:off x="2340883" y="-228600"/>
              <a:ext cx="2485517"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2010 云云网</a:t>
              </a:r>
            </a:p>
            <a:p>
              <a:pPr algn="l">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61" name="Screen Shot 2017-07-19 at 21.44.47.jpg" descr="Screen Shot 2017-07-19 at 21.44.47.jpg"/>
            <p:cNvPicPr>
              <a:picLocks noChangeAspect="1"/>
            </p:cNvPicPr>
            <p:nvPr/>
          </p:nvPicPr>
          <p:blipFill>
            <a:blip r:embed="rId4">
              <a:extLst/>
            </a:blip>
            <a:stretch>
              <a:fillRect/>
            </a:stretch>
          </p:blipFill>
          <p:spPr>
            <a:xfrm>
              <a:off x="822180" y="66929"/>
              <a:ext cx="1368458" cy="491618"/>
            </a:xfrm>
            <a:prstGeom prst="rect">
              <a:avLst/>
            </a:prstGeom>
            <a:ln w="12700" cap="flat">
              <a:noFill/>
              <a:miter lim="400000"/>
            </a:ln>
            <a:effectLst/>
          </p:spPr>
        </p:pic>
      </p:grpSp>
      <p:grpSp>
        <p:nvGrpSpPr>
          <p:cNvPr id="166" name="Group"/>
          <p:cNvGrpSpPr/>
          <p:nvPr/>
        </p:nvGrpSpPr>
        <p:grpSpPr>
          <a:xfrm>
            <a:off x="13109116" y="5479466"/>
            <a:ext cx="4525347" cy="1082676"/>
            <a:chOff x="0" y="0"/>
            <a:chExt cx="4525345" cy="1082675"/>
          </a:xfrm>
        </p:grpSpPr>
        <p:sp>
          <p:nvSpPr>
            <p:cNvPr id="163" name="Circle"/>
            <p:cNvSpPr/>
            <p:nvPr/>
          </p:nvSpPr>
          <p:spPr>
            <a:xfrm>
              <a:off x="4033728"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64" name="2012 京东…"/>
            <p:cNvSpPr txBox="1"/>
            <p:nvPr/>
          </p:nvSpPr>
          <p:spPr>
            <a:xfrm>
              <a:off x="0" y="0"/>
              <a:ext cx="2136775" cy="1082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2012 京东</a:t>
              </a:r>
            </a:p>
            <a:p>
              <a:pPr>
                <a:defRPr b="1" sz="2600">
                  <a:solidFill>
                    <a:schemeClr val="accent1">
                      <a:satOff val="-3355"/>
                      <a:lumOff val="26614"/>
                    </a:schemeClr>
                  </a:solidFill>
                  <a:latin typeface="Helvetica"/>
                  <a:ea typeface="Helvetica"/>
                  <a:cs typeface="Helvetica"/>
                  <a:sym typeface="Helvetica"/>
                </a:defRPr>
              </a:pPr>
              <a:r>
                <a:t>高级研发总监</a:t>
              </a:r>
            </a:p>
          </p:txBody>
        </p:sp>
        <p:pic>
          <p:nvPicPr>
            <p:cNvPr id="165" name="Screen Shot 2017-07-19 at 21.48.24.jpg" descr="Screen Shot 2017-07-19 at 21.48.24.jpg"/>
            <p:cNvPicPr>
              <a:picLocks noChangeAspect="1"/>
            </p:cNvPicPr>
            <p:nvPr/>
          </p:nvPicPr>
          <p:blipFill>
            <a:blip r:embed="rId5">
              <a:extLst/>
            </a:blip>
            <a:stretch>
              <a:fillRect/>
            </a:stretch>
          </p:blipFill>
          <p:spPr>
            <a:xfrm>
              <a:off x="2349020" y="268659"/>
              <a:ext cx="1472463" cy="545357"/>
            </a:xfrm>
            <a:prstGeom prst="rect">
              <a:avLst/>
            </a:prstGeom>
            <a:ln w="12700" cap="flat">
              <a:noFill/>
              <a:miter lim="400000"/>
            </a:ln>
            <a:effectLst/>
          </p:spPr>
        </p:pic>
      </p:grpSp>
      <p:grpSp>
        <p:nvGrpSpPr>
          <p:cNvPr id="170" name="Group"/>
          <p:cNvGrpSpPr/>
          <p:nvPr/>
        </p:nvGrpSpPr>
        <p:grpSpPr>
          <a:xfrm>
            <a:off x="12421399" y="9110327"/>
            <a:ext cx="5213064" cy="1082676"/>
            <a:chOff x="0" y="0"/>
            <a:chExt cx="5213062" cy="1082675"/>
          </a:xfrm>
        </p:grpSpPr>
        <p:sp>
          <p:nvSpPr>
            <p:cNvPr id="167" name="Circle"/>
            <p:cNvSpPr/>
            <p:nvPr/>
          </p:nvSpPr>
          <p:spPr>
            <a:xfrm>
              <a:off x="4721445"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68" name="2015  和金在线…"/>
            <p:cNvSpPr txBox="1"/>
            <p:nvPr/>
          </p:nvSpPr>
          <p:spPr>
            <a:xfrm>
              <a:off x="0" y="0"/>
              <a:ext cx="2486162" cy="1082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2015  和金在线</a:t>
              </a:r>
            </a:p>
            <a:p>
              <a:pPr algn="r">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69" name="brand.png" descr="brand.png"/>
            <p:cNvPicPr>
              <a:picLocks noChangeAspect="1"/>
            </p:cNvPicPr>
            <p:nvPr/>
          </p:nvPicPr>
          <p:blipFill>
            <a:blip r:embed="rId6">
              <a:extLst/>
            </a:blip>
            <a:stretch>
              <a:fillRect/>
            </a:stretch>
          </p:blipFill>
          <p:spPr>
            <a:xfrm>
              <a:off x="2668680" y="257250"/>
              <a:ext cx="1870246" cy="568176"/>
            </a:xfrm>
            <a:prstGeom prst="rect">
              <a:avLst/>
            </a:prstGeom>
            <a:ln w="12700" cap="flat">
              <a:noFill/>
              <a:miter lim="400000"/>
            </a:ln>
            <a:effectLst/>
          </p:spPr>
        </p:pic>
      </p:grpSp>
      <p:grpSp>
        <p:nvGrpSpPr>
          <p:cNvPr id="174" name="Group"/>
          <p:cNvGrpSpPr/>
          <p:nvPr/>
        </p:nvGrpSpPr>
        <p:grpSpPr>
          <a:xfrm>
            <a:off x="17142845" y="7294897"/>
            <a:ext cx="5395705" cy="1082676"/>
            <a:chOff x="0" y="0"/>
            <a:chExt cx="5395704" cy="1082675"/>
          </a:xfrm>
        </p:grpSpPr>
        <p:sp>
          <p:nvSpPr>
            <p:cNvPr id="171"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72" name="2014 币丰港交易所…"/>
            <p:cNvSpPr txBox="1"/>
            <p:nvPr/>
          </p:nvSpPr>
          <p:spPr>
            <a:xfrm>
              <a:off x="2340883" y="0"/>
              <a:ext cx="3054822" cy="1082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2014 币丰港交易所</a:t>
              </a:r>
            </a:p>
            <a:p>
              <a:pPr algn="l">
                <a:defRPr b="1" sz="2600">
                  <a:solidFill>
                    <a:schemeClr val="accent1">
                      <a:satOff val="-3355"/>
                      <a:lumOff val="26614"/>
                    </a:schemeClr>
                  </a:solidFill>
                  <a:latin typeface="Helvetica"/>
                  <a:ea typeface="Helvetica"/>
                  <a:cs typeface="Helvetica"/>
                  <a:sym typeface="Helvetica"/>
                </a:defRPr>
              </a:pPr>
              <a:r>
                <a:t>联合创始人&amp;CEO</a:t>
              </a:r>
            </a:p>
          </p:txBody>
        </p:sp>
        <p:pic>
          <p:nvPicPr>
            <p:cNvPr id="173" name="Screen Shot 2017-07-19 at 21.53.52.jpg" descr="Screen Shot 2017-07-19 at 21.53.52.jpg"/>
            <p:cNvPicPr>
              <a:picLocks noChangeAspect="1"/>
            </p:cNvPicPr>
            <p:nvPr/>
          </p:nvPicPr>
          <p:blipFill>
            <a:blip r:embed="rId7">
              <a:extLst/>
            </a:blip>
            <a:stretch>
              <a:fillRect/>
            </a:stretch>
          </p:blipFill>
          <p:spPr>
            <a:xfrm>
              <a:off x="1011403" y="188169"/>
              <a:ext cx="693426" cy="706336"/>
            </a:xfrm>
            <a:prstGeom prst="rect">
              <a:avLst/>
            </a:prstGeom>
            <a:ln w="12700" cap="flat">
              <a:noFill/>
              <a:miter lim="400000"/>
            </a:ln>
            <a:effectLst/>
          </p:spPr>
        </p:pic>
      </p:grpSp>
      <p:grpSp>
        <p:nvGrpSpPr>
          <p:cNvPr id="178" name="Group"/>
          <p:cNvGrpSpPr/>
          <p:nvPr/>
        </p:nvGrpSpPr>
        <p:grpSpPr>
          <a:xfrm>
            <a:off x="17142845" y="10925757"/>
            <a:ext cx="6451545" cy="1082676"/>
            <a:chOff x="0" y="0"/>
            <a:chExt cx="6451544" cy="1082675"/>
          </a:xfrm>
        </p:grpSpPr>
        <p:sp>
          <p:nvSpPr>
            <p:cNvPr id="175"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76" name="2016 众安保险…"/>
            <p:cNvSpPr txBox="1"/>
            <p:nvPr/>
          </p:nvSpPr>
          <p:spPr>
            <a:xfrm>
              <a:off x="2755509" y="0"/>
              <a:ext cx="3696036" cy="1082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2016 众安保险</a:t>
              </a:r>
            </a:p>
            <a:p>
              <a:pPr algn="l">
                <a:defRPr b="1" sz="2600">
                  <a:solidFill>
                    <a:schemeClr val="accent1">
                      <a:satOff val="-3355"/>
                      <a:lumOff val="26614"/>
                    </a:schemeClr>
                  </a:solidFill>
                  <a:latin typeface="Helvetica"/>
                  <a:ea typeface="Helvetica"/>
                  <a:cs typeface="Helvetica"/>
                  <a:sym typeface="Helvetica"/>
                </a:defRPr>
              </a:pPr>
              <a:r>
                <a:t>高级总监&amp;区块链研究员</a:t>
              </a:r>
            </a:p>
          </p:txBody>
        </p:sp>
        <p:pic>
          <p:nvPicPr>
            <p:cNvPr id="177" name="Screen Shot 2017-07-19 at 21.55.55.jpg" descr="Screen Shot 2017-07-19 at 21.55.55.jpg"/>
            <p:cNvPicPr>
              <a:picLocks noChangeAspect="1"/>
            </p:cNvPicPr>
            <p:nvPr/>
          </p:nvPicPr>
          <p:blipFill>
            <a:blip r:embed="rId8">
              <a:extLst/>
            </a:blip>
            <a:stretch>
              <a:fillRect/>
            </a:stretch>
          </p:blipFill>
          <p:spPr>
            <a:xfrm>
              <a:off x="663348" y="277278"/>
              <a:ext cx="1920430" cy="528119"/>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91" name="问题#1: 用户资产需要托管…"/>
          <p:cNvSpPr/>
          <p:nvPr/>
        </p:nvSpPr>
        <p:spPr>
          <a:xfrm>
            <a:off x="14210346"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392" name="问题#2: 交易所内幕交易…"/>
          <p:cNvSpPr/>
          <p:nvPr/>
        </p:nvSpPr>
        <p:spPr>
          <a:xfrm>
            <a:off x="14210346"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393" name="问题#3: 订单散落到多交易所…"/>
          <p:cNvSpPr/>
          <p:nvPr/>
        </p:nvSpPr>
        <p:spPr>
          <a:xfrm>
            <a:off x="14210346"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394" name="{"/>
          <p:cNvSpPr txBox="1"/>
          <p:nvPr/>
        </p:nvSpPr>
        <p:spPr>
          <a:xfrm>
            <a:off x="4897460"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397" name="Group"/>
          <p:cNvGrpSpPr/>
          <p:nvPr/>
        </p:nvGrpSpPr>
        <p:grpSpPr>
          <a:xfrm>
            <a:off x="7502366" y="403068"/>
            <a:ext cx="6416322" cy="2832413"/>
            <a:chOff x="0" y="1191105"/>
            <a:chExt cx="6416320" cy="2832411"/>
          </a:xfrm>
        </p:grpSpPr>
        <p:sp>
          <p:nvSpPr>
            <p:cNvPr id="395" name="1.资产无需托管"/>
            <p:cNvSpPr txBox="1"/>
            <p:nvPr/>
          </p:nvSpPr>
          <p:spPr>
            <a:xfrm>
              <a:off x="0" y="1191105"/>
              <a:ext cx="5440334"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1.资产无需托管</a:t>
              </a:r>
            </a:p>
          </p:txBody>
        </p:sp>
        <p:sp>
          <p:nvSpPr>
            <p:cNvPr id="396" name="没有充值提现过程，用户订单中的代币一直存放在用户区块链账户中，同时订单不锁定代币，下单后依然可以任意支配资产。"/>
            <p:cNvSpPr txBox="1"/>
            <p:nvPr/>
          </p:nvSpPr>
          <p:spPr>
            <a:xfrm>
              <a:off x="72482" y="2277843"/>
              <a:ext cx="6343839"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没有充值提现过程，用户订单中的代币一直存放在用户区块链账户中，同时订单不锁定代币，下单后依然可以任意支配资产。</a:t>
              </a:r>
            </a:p>
          </p:txBody>
        </p:sp>
      </p:grpSp>
      <p:grpSp>
        <p:nvGrpSpPr>
          <p:cNvPr id="400" name="Group"/>
          <p:cNvGrpSpPr/>
          <p:nvPr/>
        </p:nvGrpSpPr>
        <p:grpSpPr>
          <a:xfrm>
            <a:off x="7494258" y="4338356"/>
            <a:ext cx="6369899" cy="2257754"/>
            <a:chOff x="0" y="781049"/>
            <a:chExt cx="6369898" cy="2257752"/>
          </a:xfrm>
        </p:grpSpPr>
        <p:sp>
          <p:nvSpPr>
            <p:cNvPr id="398" name="2. 区块链上交易清算"/>
            <p:cNvSpPr txBox="1"/>
            <p:nvPr/>
          </p:nvSpPr>
          <p:spPr>
            <a:xfrm>
              <a:off x="0" y="781049"/>
              <a:ext cx="57113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2. 区块链上交易清算</a:t>
              </a:r>
            </a:p>
          </p:txBody>
        </p:sp>
        <p:sp>
          <p:nvSpPr>
            <p:cNvPr id="399" name="订单链外生成，传播和撮合；链上做交易和验证和清结算，清结算通过智能合约保障原执行。不会再有内幕交易。"/>
            <p:cNvSpPr txBox="1"/>
            <p:nvPr/>
          </p:nvSpPr>
          <p:spPr>
            <a:xfrm>
              <a:off x="16217" y="163862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订单链外生成，传播和撮合；链上做交易和验证和清结算，清结算通过智能合约保障原执行。不会再有内幕交易。</a:t>
              </a:r>
            </a:p>
          </p:txBody>
        </p:sp>
      </p:grpSp>
      <p:grpSp>
        <p:nvGrpSpPr>
          <p:cNvPr id="403" name="Group"/>
          <p:cNvGrpSpPr/>
          <p:nvPr/>
        </p:nvGrpSpPr>
        <p:grpSpPr>
          <a:xfrm>
            <a:off x="7502366" y="7487922"/>
            <a:ext cx="6369900" cy="2411364"/>
            <a:chOff x="0" y="781049"/>
            <a:chExt cx="6369898" cy="2411362"/>
          </a:xfrm>
        </p:grpSpPr>
        <p:sp>
          <p:nvSpPr>
            <p:cNvPr id="401" name="3. 订单共享"/>
            <p:cNvSpPr txBox="1"/>
            <p:nvPr/>
          </p:nvSpPr>
          <p:spPr>
            <a:xfrm>
              <a:off x="0" y="781049"/>
              <a:ext cx="32729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3. 订单共享</a:t>
              </a:r>
            </a:p>
          </p:txBody>
        </p:sp>
        <p:sp>
          <p:nvSpPr>
            <p:cNvPr id="402" name="订单可以被广播给一个或多个交易所，做联合的，同时也是竞争式的撮合。用户成交价格更优惠，流动性更大。"/>
            <p:cNvSpPr txBox="1"/>
            <p:nvPr/>
          </p:nvSpPr>
          <p:spPr>
            <a:xfrm>
              <a:off x="16217" y="179223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订单可以被广播给一个或多个交易所，做联合的，同时也是竞争式的撮合。用户成交价格更优惠，流动性更大。</a:t>
              </a:r>
            </a:p>
          </p:txBody>
        </p:sp>
      </p:grpSp>
      <p:grpSp>
        <p:nvGrpSpPr>
          <p:cNvPr id="406" name="Group"/>
          <p:cNvGrpSpPr/>
          <p:nvPr/>
        </p:nvGrpSpPr>
        <p:grpSpPr>
          <a:xfrm>
            <a:off x="7492765" y="10994297"/>
            <a:ext cx="6389101" cy="2116709"/>
            <a:chOff x="0" y="781049"/>
            <a:chExt cx="6389099" cy="2116707"/>
          </a:xfrm>
        </p:grpSpPr>
        <p:sp>
          <p:nvSpPr>
            <p:cNvPr id="404"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05"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409" name="Group"/>
          <p:cNvGrpSpPr/>
          <p:nvPr/>
        </p:nvGrpSpPr>
        <p:grpSpPr>
          <a:xfrm>
            <a:off x="40360" y="4163428"/>
            <a:ext cx="5210771" cy="2269765"/>
            <a:chOff x="0" y="368299"/>
            <a:chExt cx="5210770" cy="2269763"/>
          </a:xfrm>
        </p:grpSpPr>
        <p:sp>
          <p:nvSpPr>
            <p:cNvPr id="407"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08"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slow" advClick="1" p14:dur="1500">
        <p:push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11" name="order#1…"/>
          <p:cNvSpPr/>
          <p:nvPr/>
        </p:nvSpPr>
        <p:spPr>
          <a:xfrm>
            <a:off x="4186431"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412" name="order#2…"/>
          <p:cNvSpPr/>
          <p:nvPr/>
        </p:nvSpPr>
        <p:spPr>
          <a:xfrm>
            <a:off x="10280732"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9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110 </a:t>
            </a:r>
            <a:r>
              <a:rPr>
                <a:solidFill>
                  <a:schemeClr val="accent3">
                    <a:satOff val="18648"/>
                    <a:lumOff val="5971"/>
                  </a:schemeClr>
                </a:solidFill>
              </a:rPr>
              <a:t>token_C</a:t>
            </a:r>
          </a:p>
        </p:txBody>
      </p:sp>
      <p:sp>
        <p:nvSpPr>
          <p:cNvPr id="413" name="order#3…"/>
          <p:cNvSpPr/>
          <p:nvPr/>
        </p:nvSpPr>
        <p:spPr>
          <a:xfrm>
            <a:off x="16375033"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order#3</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address_Z</a:t>
            </a:r>
          </a:p>
          <a:p>
            <a:pPr lvl="1" algn="l">
              <a:defRPr sz="2000">
                <a:solidFill>
                  <a:schemeClr val="accent6"/>
                </a:solidFill>
                <a:latin typeface="Roboto Bold"/>
                <a:ea typeface="Roboto Bold"/>
                <a:cs typeface="Roboto Bold"/>
                <a:sym typeface="Roboto Bold"/>
              </a:defRPr>
            </a:pPr>
            <a:r>
              <a:t>selling:         </a:t>
            </a:r>
            <a:r>
              <a:t>100 </a:t>
            </a:r>
            <a:r>
              <a:rPr>
                <a:solidFill>
                  <a:schemeClr val="accent3">
                    <a:satOff val="18648"/>
                    <a:lumOff val="5971"/>
                  </a:schemeClr>
                </a:solidFill>
              </a:rPr>
              <a:t>token_C</a:t>
            </a:r>
          </a:p>
          <a:p>
            <a:pPr lvl="1" algn="l">
              <a:defRPr sz="2000">
                <a:solidFill>
                  <a:schemeClr val="accent6"/>
                </a:solidFill>
                <a:latin typeface="Roboto Bold"/>
                <a:ea typeface="Roboto Bold"/>
                <a:cs typeface="Roboto Bold"/>
                <a:sym typeface="Roboto Bold"/>
              </a:defRPr>
            </a:pPr>
            <a:r>
              <a:t>purchasing: </a:t>
            </a:r>
            <a:r>
              <a:t>8000 </a:t>
            </a:r>
            <a:r>
              <a:rPr>
                <a:solidFill>
                  <a:schemeClr val="accent5">
                    <a:hueOff val="-444211"/>
                    <a:satOff val="-14915"/>
                    <a:lumOff val="22857"/>
                  </a:schemeClr>
                </a:solidFill>
              </a:rPr>
              <a:t>token_A</a:t>
            </a:r>
          </a:p>
        </p:txBody>
      </p:sp>
      <p:grpSp>
        <p:nvGrpSpPr>
          <p:cNvPr id="416" name="Group"/>
          <p:cNvGrpSpPr/>
          <p:nvPr/>
        </p:nvGrpSpPr>
        <p:grpSpPr>
          <a:xfrm>
            <a:off x="7492765" y="10994297"/>
            <a:ext cx="6389101" cy="2116709"/>
            <a:chOff x="0" y="781049"/>
            <a:chExt cx="6389099" cy="2116707"/>
          </a:xfrm>
        </p:grpSpPr>
        <p:sp>
          <p:nvSpPr>
            <p:cNvPr id="414"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15"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11"/>
                                        </p:tgtEl>
                                        <p:attrNameLst>
                                          <p:attrName>style.visibility</p:attrName>
                                        </p:attrNameLst>
                                      </p:cBhvr>
                                      <p:to>
                                        <p:strVal val="visible"/>
                                      </p:to>
                                    </p:set>
                                    <p:animEffect filter="dissolve" transition="in">
                                      <p:cBhvr>
                                        <p:cTn id="7" dur="1000"/>
                                        <p:tgtEl>
                                          <p:spTgt spid="411"/>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412"/>
                                        </p:tgtEl>
                                        <p:attrNameLst>
                                          <p:attrName>style.visibility</p:attrName>
                                        </p:attrNameLst>
                                      </p:cBhvr>
                                      <p:to>
                                        <p:strVal val="visible"/>
                                      </p:to>
                                    </p:set>
                                    <p:animEffect filter="dissolve" transition="in">
                                      <p:cBhvr>
                                        <p:cTn id="11" dur="500"/>
                                        <p:tgtEl>
                                          <p:spTgt spid="412"/>
                                        </p:tgtEl>
                                      </p:cBhvr>
                                    </p:animEffect>
                                  </p:childTnLst>
                                </p:cTn>
                              </p:par>
                            </p:childTnLst>
                          </p:cTn>
                        </p:par>
                        <p:par>
                          <p:cTn id="12" fill="hold">
                            <p:stCondLst>
                              <p:cond delay="1500"/>
                            </p:stCondLst>
                            <p:childTnLst>
                              <p:par>
                                <p:cTn id="13" presetClass="entr" nodeType="afterEffect" presetID="9" grpId="3" fill="hold">
                                  <p:stCondLst>
                                    <p:cond delay="0"/>
                                  </p:stCondLst>
                                  <p:iterate type="el" backwards="0">
                                    <p:tmAbs val="0"/>
                                  </p:iterate>
                                  <p:childTnLst>
                                    <p:set>
                                      <p:cBhvr>
                                        <p:cTn id="14" fill="hold"/>
                                        <p:tgtEl>
                                          <p:spTgt spid="413"/>
                                        </p:tgtEl>
                                        <p:attrNameLst>
                                          <p:attrName>style.visibility</p:attrName>
                                        </p:attrNameLst>
                                      </p:cBhvr>
                                      <p:to>
                                        <p:strVal val="visible"/>
                                      </p:to>
                                    </p:set>
                                    <p:animEffect filter="dissolve" transition="in">
                                      <p:cBhvr>
                                        <p:cTn id="15" dur="5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3" grpId="3"/>
      <p:bldP build="whole" bldLvl="1" animBg="1" rev="0" advAuto="0" spid="411" grpId="1"/>
      <p:bldP build="whole" bldLvl="1" animBg="1" rev="0" advAuto="0" spid="412" grpId="2"/>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18" name="order#1…"/>
          <p:cNvSpPr/>
          <p:nvPr/>
        </p:nvSpPr>
        <p:spPr>
          <a:xfrm>
            <a:off x="4186431"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2102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2 </a:t>
            </a:r>
            <a:r>
              <a:rPr>
                <a:solidFill>
                  <a:schemeClr val="accent2">
                    <a:hueOff val="-2473793"/>
                    <a:satOff val="-50209"/>
                    <a:lumOff val="23543"/>
                  </a:schemeClr>
                </a:solidFill>
              </a:rPr>
              <a:t>token_B</a:t>
            </a:r>
          </a:p>
        </p:txBody>
      </p:sp>
      <p:sp>
        <p:nvSpPr>
          <p:cNvPr id="419" name="order#2…"/>
          <p:cNvSpPr/>
          <p:nvPr/>
        </p:nvSpPr>
        <p:spPr>
          <a:xfrm>
            <a:off x="10280732"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1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12 </a:t>
            </a:r>
            <a:r>
              <a:rPr>
                <a:solidFill>
                  <a:schemeClr val="accent3">
                    <a:satOff val="18648"/>
                    <a:lumOff val="5971"/>
                  </a:schemeClr>
                </a:solidFill>
              </a:rPr>
              <a:t>token_C</a:t>
            </a:r>
          </a:p>
        </p:txBody>
      </p:sp>
      <p:sp>
        <p:nvSpPr>
          <p:cNvPr id="420" name="order#3…"/>
          <p:cNvSpPr/>
          <p:nvPr/>
        </p:nvSpPr>
        <p:spPr>
          <a:xfrm>
            <a:off x="16375033"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order#3</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address_Z</a:t>
            </a:r>
          </a:p>
          <a:p>
            <a:pPr lvl="1" algn="l">
              <a:defRPr sz="2000">
                <a:solidFill>
                  <a:schemeClr val="accent6"/>
                </a:solidFill>
                <a:latin typeface="Roboto Bold"/>
                <a:ea typeface="Roboto Bold"/>
                <a:cs typeface="Roboto Bold"/>
                <a:sym typeface="Roboto Bold"/>
              </a:defRPr>
            </a:pPr>
            <a:r>
              <a:t>selling:         </a:t>
            </a:r>
            <a:r>
              <a:t>2 </a:t>
            </a:r>
            <a:r>
              <a:rPr>
                <a:solidFill>
                  <a:schemeClr val="accent3">
                    <a:satOff val="18648"/>
                    <a:lumOff val="5971"/>
                  </a:schemeClr>
                </a:solidFill>
              </a:rPr>
              <a:t>token_C</a:t>
            </a:r>
          </a:p>
          <a:p>
            <a:pPr lvl="1" algn="l">
              <a:defRPr sz="2000">
                <a:solidFill>
                  <a:schemeClr val="accent6"/>
                </a:solidFill>
                <a:latin typeface="Roboto Bold"/>
                <a:ea typeface="Roboto Bold"/>
                <a:cs typeface="Roboto Bold"/>
                <a:sym typeface="Roboto Bold"/>
              </a:defRPr>
            </a:pPr>
            <a:r>
              <a:t>purchasing: </a:t>
            </a:r>
            <a:r>
              <a:t>160 </a:t>
            </a:r>
            <a:r>
              <a:rPr>
                <a:solidFill>
                  <a:schemeClr val="accent5">
                    <a:hueOff val="-444211"/>
                    <a:satOff val="-14915"/>
                    <a:lumOff val="22857"/>
                  </a:schemeClr>
                </a:solidFill>
              </a:rPr>
              <a:t>token_A</a:t>
            </a:r>
          </a:p>
        </p:txBody>
      </p:sp>
      <p:grpSp>
        <p:nvGrpSpPr>
          <p:cNvPr id="427" name="Group"/>
          <p:cNvGrpSpPr/>
          <p:nvPr/>
        </p:nvGrpSpPr>
        <p:grpSpPr>
          <a:xfrm>
            <a:off x="6097699" y="6659570"/>
            <a:ext cx="11825148" cy="1613485"/>
            <a:chOff x="0" y="0"/>
            <a:chExt cx="11825147" cy="1613484"/>
          </a:xfrm>
        </p:grpSpPr>
        <p:sp>
          <p:nvSpPr>
            <p:cNvPr id="421" name="Line"/>
            <p:cNvSpPr/>
            <p:nvPr/>
          </p:nvSpPr>
          <p:spPr>
            <a:xfrm flipV="1">
              <a:off x="-1" y="-1"/>
              <a:ext cx="2" cy="1613486"/>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2" name="Line"/>
            <p:cNvSpPr/>
            <p:nvPr/>
          </p:nvSpPr>
          <p:spPr>
            <a:xfrm flipV="1">
              <a:off x="6718587" y="-1"/>
              <a:ext cx="1" cy="1613486"/>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3" name="Line"/>
            <p:cNvSpPr/>
            <p:nvPr/>
          </p:nvSpPr>
          <p:spPr>
            <a:xfrm flipV="1">
              <a:off x="11813285" y="196124"/>
              <a:ext cx="1"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4" name="Line"/>
            <p:cNvSpPr/>
            <p:nvPr/>
          </p:nvSpPr>
          <p:spPr>
            <a:xfrm flipV="1">
              <a:off x="5035030" y="183424"/>
              <a:ext cx="1"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5" name="Line"/>
            <p:cNvSpPr/>
            <p:nvPr/>
          </p:nvSpPr>
          <p:spPr>
            <a:xfrm>
              <a:off x="6740955" y="1558588"/>
              <a:ext cx="5084193"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6" name="Line"/>
            <p:cNvSpPr/>
            <p:nvPr/>
          </p:nvSpPr>
          <p:spPr>
            <a:xfrm>
              <a:off x="2331" y="1558588"/>
              <a:ext cx="5084192"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431" name="Group"/>
          <p:cNvGrpSpPr/>
          <p:nvPr/>
        </p:nvGrpSpPr>
        <p:grpSpPr>
          <a:xfrm>
            <a:off x="6034199" y="2877545"/>
            <a:ext cx="11911425" cy="1657587"/>
            <a:chOff x="0" y="0"/>
            <a:chExt cx="11911424" cy="1657586"/>
          </a:xfrm>
        </p:grpSpPr>
        <p:sp>
          <p:nvSpPr>
            <p:cNvPr id="428" name="Line"/>
            <p:cNvSpPr/>
            <p:nvPr/>
          </p:nvSpPr>
          <p:spPr>
            <a:xfrm>
              <a:off x="11864085" y="44102"/>
              <a:ext cx="1" cy="1613485"/>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9" name="Line"/>
            <p:cNvSpPr/>
            <p:nvPr/>
          </p:nvSpPr>
          <p:spPr>
            <a:xfrm>
              <a:off x="2331" y="42195"/>
              <a:ext cx="11909094"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30" name="Line"/>
            <p:cNvSpPr/>
            <p:nvPr/>
          </p:nvSpPr>
          <p:spPr>
            <a:xfrm flipV="1">
              <a:off x="-1" y="-1"/>
              <a:ext cx="2"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
        <p:nvSpPr>
          <p:cNvPr id="432" name="8 token_B"/>
          <p:cNvSpPr txBox="1"/>
          <p:nvPr/>
        </p:nvSpPr>
        <p:spPr>
          <a:xfrm>
            <a:off x="7764036" y="7686422"/>
            <a:ext cx="1512541"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8 </a:t>
            </a:r>
            <a:r>
              <a:rPr>
                <a:solidFill>
                  <a:schemeClr val="accent2">
                    <a:hueOff val="-2473793"/>
                    <a:satOff val="-50209"/>
                    <a:lumOff val="23543"/>
                  </a:schemeClr>
                </a:solidFill>
              </a:rPr>
              <a:t>token_B</a:t>
            </a:r>
          </a:p>
        </p:txBody>
      </p:sp>
      <p:sp>
        <p:nvSpPr>
          <p:cNvPr id="433" name="98 token_C"/>
          <p:cNvSpPr txBox="1"/>
          <p:nvPr/>
        </p:nvSpPr>
        <p:spPr>
          <a:xfrm>
            <a:off x="14409325" y="7686422"/>
            <a:ext cx="1657648"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98</a:t>
            </a:r>
            <a:r>
              <a:t> </a:t>
            </a:r>
            <a:r>
              <a:rPr>
                <a:solidFill>
                  <a:schemeClr val="accent3">
                    <a:satOff val="18648"/>
                    <a:lumOff val="5971"/>
                  </a:schemeClr>
                </a:solidFill>
              </a:rPr>
              <a:t>token_C</a:t>
            </a:r>
          </a:p>
        </p:txBody>
      </p:sp>
      <p:sp>
        <p:nvSpPr>
          <p:cNvPr id="434" name="7898 token_A"/>
          <p:cNvSpPr txBox="1"/>
          <p:nvPr/>
        </p:nvSpPr>
        <p:spPr>
          <a:xfrm>
            <a:off x="11363052" y="2380400"/>
            <a:ext cx="1949351"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7898</a:t>
            </a:r>
            <a:r>
              <a:t> </a:t>
            </a:r>
            <a:r>
              <a:rPr>
                <a:solidFill>
                  <a:schemeClr val="accent5">
                    <a:hueOff val="-444211"/>
                    <a:satOff val="-14915"/>
                    <a:lumOff val="22857"/>
                  </a:schemeClr>
                </a:solidFill>
              </a:rPr>
              <a:t>token_A</a:t>
            </a:r>
          </a:p>
        </p:txBody>
      </p:sp>
      <p:pic>
        <p:nvPicPr>
          <p:cNvPr id="435" name="Screen Shot 2017-06-12 at 22.05.26.jpg" descr="Screen Shot 2017-06-12 at 22.05.26.jpg"/>
          <p:cNvPicPr>
            <a:picLocks noChangeAspect="1"/>
          </p:cNvPicPr>
          <p:nvPr/>
        </p:nvPicPr>
        <p:blipFill>
          <a:blip r:embed="rId2">
            <a:extLst/>
          </a:blip>
          <a:stretch>
            <a:fillRect/>
          </a:stretch>
        </p:blipFill>
        <p:spPr>
          <a:xfrm>
            <a:off x="8705889" y="8515962"/>
            <a:ext cx="5300224" cy="2147271"/>
          </a:xfrm>
          <a:prstGeom prst="rect">
            <a:avLst/>
          </a:prstGeom>
          <a:ln w="12700">
            <a:miter lim="400000"/>
          </a:ln>
        </p:spPr>
      </p:pic>
      <p:grpSp>
        <p:nvGrpSpPr>
          <p:cNvPr id="438" name="Group"/>
          <p:cNvGrpSpPr/>
          <p:nvPr/>
        </p:nvGrpSpPr>
        <p:grpSpPr>
          <a:xfrm>
            <a:off x="7492765" y="10994297"/>
            <a:ext cx="6389101" cy="2116709"/>
            <a:chOff x="0" y="781049"/>
            <a:chExt cx="6389099" cy="2116707"/>
          </a:xfrm>
        </p:grpSpPr>
        <p:sp>
          <p:nvSpPr>
            <p:cNvPr id="436"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37"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441" name="Group"/>
          <p:cNvGrpSpPr/>
          <p:nvPr/>
        </p:nvGrpSpPr>
        <p:grpSpPr>
          <a:xfrm>
            <a:off x="2500784" y="-2905702"/>
            <a:ext cx="5210772" cy="2269765"/>
            <a:chOff x="0" y="368299"/>
            <a:chExt cx="5210770" cy="2269763"/>
          </a:xfrm>
        </p:grpSpPr>
        <p:sp>
          <p:nvSpPr>
            <p:cNvPr id="43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4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35"/>
                                        </p:tgtEl>
                                        <p:attrNameLst>
                                          <p:attrName>style.visibility</p:attrName>
                                        </p:attrNameLst>
                                      </p:cBhvr>
                                      <p:to>
                                        <p:strVal val="visible"/>
                                      </p:to>
                                    </p:set>
                                    <p:anim calcmode="lin" valueType="num">
                                      <p:cBhvr>
                                        <p:cTn id="7" dur="1000" fill="hold"/>
                                        <p:tgtEl>
                                          <p:spTgt spid="435"/>
                                        </p:tgtEl>
                                        <p:attrNameLst>
                                          <p:attrName>ppt_w</p:attrName>
                                        </p:attrNameLst>
                                      </p:cBhvr>
                                      <p:tavLst>
                                        <p:tav tm="0">
                                          <p:val>
                                            <p:fltVal val="0"/>
                                          </p:val>
                                        </p:tav>
                                        <p:tav tm="100000">
                                          <p:val>
                                            <p:strVal val="#ppt_w"/>
                                          </p:val>
                                        </p:tav>
                                      </p:tavLst>
                                    </p:anim>
                                    <p:anim calcmode="lin" valueType="num">
                                      <p:cBhvr>
                                        <p:cTn id="8" dur="1000" fill="hold"/>
                                        <p:tgtEl>
                                          <p:spTgt spid="4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445" name="Group"/>
          <p:cNvGrpSpPr/>
          <p:nvPr/>
        </p:nvGrpSpPr>
        <p:grpSpPr>
          <a:xfrm>
            <a:off x="2500784" y="179009"/>
            <a:ext cx="5210772" cy="2269765"/>
            <a:chOff x="0" y="368299"/>
            <a:chExt cx="5210770" cy="2269763"/>
          </a:xfrm>
        </p:grpSpPr>
        <p:sp>
          <p:nvSpPr>
            <p:cNvPr id="443"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44"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pic>
        <p:nvPicPr>
          <p:cNvPr id="446" name="pasted-image.pdf" descr="pasted-image.pdf"/>
          <p:cNvPicPr>
            <a:picLocks noChangeAspect="1"/>
          </p:cNvPicPr>
          <p:nvPr/>
        </p:nvPicPr>
        <p:blipFill>
          <a:blip r:embed="rId2">
            <a:extLst/>
          </a:blip>
          <a:stretch>
            <a:fillRect/>
          </a:stretch>
        </p:blipFill>
        <p:spPr>
          <a:xfrm>
            <a:off x="4329067" y="3555437"/>
            <a:ext cx="15725866" cy="830150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48" name="首先是个协议"/>
          <p:cNvSpPr txBox="1"/>
          <p:nvPr/>
        </p:nvSpPr>
        <p:spPr>
          <a:xfrm>
            <a:off x="8308950" y="3824287"/>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sp>
        <p:nvSpPr>
          <p:cNvPr id="449" name="其使命是通过去中心化技术，创造零风险，高流动性的资产交易模式。"/>
          <p:cNvSpPr txBox="1"/>
          <p:nvPr/>
        </p:nvSpPr>
        <p:spPr>
          <a:xfrm>
            <a:off x="8637925" y="6806789"/>
            <a:ext cx="12255378" cy="184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800">
                <a:latin typeface="Roboto Light"/>
                <a:ea typeface="Roboto Light"/>
                <a:cs typeface="Roboto Light"/>
                <a:sym typeface="Roboto Light"/>
              </a:defRPr>
            </a:lvl1pPr>
          </a:lstStyle>
          <a:p>
            <a:pPr/>
            <a:r>
              <a:t>其使命是通过去中心化技术，创造零风险，高流动性的资产交易模式。</a:t>
            </a:r>
          </a:p>
        </p:txBody>
      </p:sp>
      <p:grpSp>
        <p:nvGrpSpPr>
          <p:cNvPr id="452" name="Group"/>
          <p:cNvGrpSpPr/>
          <p:nvPr/>
        </p:nvGrpSpPr>
        <p:grpSpPr>
          <a:xfrm>
            <a:off x="2500784" y="3824287"/>
            <a:ext cx="5210772" cy="2269765"/>
            <a:chOff x="0" y="368299"/>
            <a:chExt cx="5210770" cy="2269763"/>
          </a:xfrm>
        </p:grpSpPr>
        <p:sp>
          <p:nvSpPr>
            <p:cNvPr id="450"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51"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48"/>
                                        </p:tgtEl>
                                        <p:attrNameLst>
                                          <p:attrName>style.visibility</p:attrName>
                                        </p:attrNameLst>
                                      </p:cBhvr>
                                      <p:to>
                                        <p:strVal val="visible"/>
                                      </p:to>
                                    </p:set>
                                    <p:animEffect filter="dissolve" transition="in">
                                      <p:cBhvr>
                                        <p:cTn id="7" dur="500"/>
                                        <p:tgtEl>
                                          <p:spTgt spid="44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49"/>
                                        </p:tgtEl>
                                        <p:attrNameLst>
                                          <p:attrName>style.visibility</p:attrName>
                                        </p:attrNameLst>
                                      </p:cBhvr>
                                      <p:to>
                                        <p:strVal val="visible"/>
                                      </p:to>
                                    </p:set>
                                    <p:animEffect filter="dissolve" transition="in">
                                      <p:cBhvr>
                                        <p:cTn id="11"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8" grpId="1"/>
      <p:bldP build="whole" bldLvl="1" animBg="1" rev="0" advAuto="0" spid="449" grpId="2"/>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54" name="首先是个协议"/>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sp>
        <p:nvSpPr>
          <p:cNvPr id="455" name="HTTP"/>
          <p:cNvSpPr/>
          <p:nvPr/>
        </p:nvSpPr>
        <p:spPr>
          <a:xfrm>
            <a:off x="3865060" y="6013592"/>
            <a:ext cx="16653880" cy="1688817"/>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HTTP</a:t>
            </a:r>
          </a:p>
        </p:txBody>
      </p:sp>
      <p:sp>
        <p:nvSpPr>
          <p:cNvPr id="456" name="Linux"/>
          <p:cNvSpPr/>
          <p:nvPr/>
        </p:nvSpPr>
        <p:spPr>
          <a:xfrm>
            <a:off x="3865060"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Linux</a:t>
            </a:r>
          </a:p>
        </p:txBody>
      </p:sp>
      <p:sp>
        <p:nvSpPr>
          <p:cNvPr id="457" name="Windows"/>
          <p:cNvSpPr/>
          <p:nvPr/>
        </p:nvSpPr>
        <p:spPr>
          <a:xfrm>
            <a:off x="8093443" y="7870862"/>
            <a:ext cx="3957342"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Windows</a:t>
            </a:r>
          </a:p>
        </p:txBody>
      </p:sp>
      <p:sp>
        <p:nvSpPr>
          <p:cNvPr id="458" name="Android"/>
          <p:cNvSpPr/>
          <p:nvPr/>
        </p:nvSpPr>
        <p:spPr>
          <a:xfrm>
            <a:off x="12321825"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Android</a:t>
            </a:r>
          </a:p>
        </p:txBody>
      </p:sp>
      <p:sp>
        <p:nvSpPr>
          <p:cNvPr id="459" name="iOS"/>
          <p:cNvSpPr/>
          <p:nvPr/>
        </p:nvSpPr>
        <p:spPr>
          <a:xfrm>
            <a:off x="16550208"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iOS</a:t>
            </a:r>
          </a:p>
        </p:txBody>
      </p:sp>
      <p:sp>
        <p:nvSpPr>
          <p:cNvPr id="460" name="如同HTTP协议可以再多个操作系统中实现"/>
          <p:cNvSpPr txBox="1"/>
          <p:nvPr/>
        </p:nvSpPr>
        <p:spPr>
          <a:xfrm>
            <a:off x="3859343" y="9909343"/>
            <a:ext cx="5800330" cy="5703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latin typeface="Roboto Regular"/>
                <a:ea typeface="Roboto Regular"/>
                <a:cs typeface="Roboto Regular"/>
                <a:sym typeface="Roboto Regular"/>
              </a:defRPr>
            </a:lvl1pPr>
          </a:lstStyle>
          <a:p>
            <a:pPr/>
            <a:r>
              <a:t>如同HTTP协议可以再多个操作系统中实现</a:t>
            </a:r>
          </a:p>
        </p:txBody>
      </p:sp>
      <p:sp>
        <p:nvSpPr>
          <p:cNvPr id="461" name="Chrome"/>
          <p:cNvSpPr/>
          <p:nvPr/>
        </p:nvSpPr>
        <p:spPr>
          <a:xfrm>
            <a:off x="3870755"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Chrome</a:t>
            </a:r>
          </a:p>
        </p:txBody>
      </p:sp>
      <p:sp>
        <p:nvSpPr>
          <p:cNvPr id="462" name="Firefox"/>
          <p:cNvSpPr/>
          <p:nvPr/>
        </p:nvSpPr>
        <p:spPr>
          <a:xfrm>
            <a:off x="8099138" y="4156321"/>
            <a:ext cx="3957342"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Firefox</a:t>
            </a:r>
          </a:p>
        </p:txBody>
      </p:sp>
      <p:sp>
        <p:nvSpPr>
          <p:cNvPr id="463" name="Safari"/>
          <p:cNvSpPr/>
          <p:nvPr/>
        </p:nvSpPr>
        <p:spPr>
          <a:xfrm>
            <a:off x="12327520"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Safari</a:t>
            </a:r>
          </a:p>
        </p:txBody>
      </p:sp>
      <p:sp>
        <p:nvSpPr>
          <p:cNvPr id="464" name="IE"/>
          <p:cNvSpPr/>
          <p:nvPr/>
        </p:nvSpPr>
        <p:spPr>
          <a:xfrm>
            <a:off x="16555902"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IE</a:t>
            </a:r>
          </a:p>
        </p:txBody>
      </p:sp>
      <p:grpSp>
        <p:nvGrpSpPr>
          <p:cNvPr id="467" name="Group"/>
          <p:cNvGrpSpPr/>
          <p:nvPr/>
        </p:nvGrpSpPr>
        <p:grpSpPr>
          <a:xfrm>
            <a:off x="2500784" y="828355"/>
            <a:ext cx="5210772" cy="2269765"/>
            <a:chOff x="0" y="368299"/>
            <a:chExt cx="5210770" cy="2269763"/>
          </a:xfrm>
        </p:grpSpPr>
        <p:sp>
          <p:nvSpPr>
            <p:cNvPr id="465"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66"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69" name="Loopring Protocol"/>
          <p:cNvSpPr/>
          <p:nvPr/>
        </p:nvSpPr>
        <p:spPr>
          <a:xfrm>
            <a:off x="3865060" y="6013592"/>
            <a:ext cx="16653880" cy="1688817"/>
          </a:xfrm>
          <a:prstGeom prst="rect">
            <a:avLst/>
          </a:prstGeom>
          <a:solidFill>
            <a:schemeClr val="accent6">
              <a:satOff val="24555"/>
              <a:lumOff val="22232"/>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Loopring Protocol</a:t>
            </a:r>
          </a:p>
        </p:txBody>
      </p:sp>
      <p:sp>
        <p:nvSpPr>
          <p:cNvPr id="470" name="Ethereum"/>
          <p:cNvSpPr/>
          <p:nvPr/>
        </p:nvSpPr>
        <p:spPr>
          <a:xfrm>
            <a:off x="3865060" y="7870862"/>
            <a:ext cx="3957343"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sp>
        <p:nvSpPr>
          <p:cNvPr id="471" name="量子链QTUM"/>
          <p:cNvSpPr/>
          <p:nvPr/>
        </p:nvSpPr>
        <p:spPr>
          <a:xfrm>
            <a:off x="8093443" y="7870862"/>
            <a:ext cx="3957342" cy="1688817"/>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量子链QTUM</a:t>
            </a:r>
          </a:p>
        </p:txBody>
      </p:sp>
      <p:sp>
        <p:nvSpPr>
          <p:cNvPr id="472" name="EOS"/>
          <p:cNvSpPr/>
          <p:nvPr/>
        </p:nvSpPr>
        <p:spPr>
          <a:xfrm>
            <a:off x="12321825" y="7870862"/>
            <a:ext cx="3957343" cy="1688817"/>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EOS</a:t>
            </a:r>
          </a:p>
        </p:txBody>
      </p:sp>
      <p:sp>
        <p:nvSpPr>
          <p:cNvPr id="473" name="…"/>
          <p:cNvSpPr/>
          <p:nvPr/>
        </p:nvSpPr>
        <p:spPr>
          <a:xfrm>
            <a:off x="16550208" y="7870862"/>
            <a:ext cx="3957343" cy="1688817"/>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a:t>
            </a:r>
          </a:p>
        </p:txBody>
      </p:sp>
      <p:sp>
        <p:nvSpPr>
          <p:cNvPr id="474" name="Loopring也可以在多个支持智能合约的类ERC20代币的公有链上实现。"/>
          <p:cNvSpPr txBox="1"/>
          <p:nvPr/>
        </p:nvSpPr>
        <p:spPr>
          <a:xfrm>
            <a:off x="3785898" y="10020737"/>
            <a:ext cx="9599316" cy="5703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latin typeface="Roboto Regular"/>
                <a:ea typeface="Roboto Regular"/>
                <a:cs typeface="Roboto Regular"/>
                <a:sym typeface="Roboto Regular"/>
              </a:defRPr>
            </a:lvl1pPr>
          </a:lstStyle>
          <a:p>
            <a:pPr/>
            <a:r>
              <a:t>Loopring也可以在多个支持智能合约的类ERC20代币的公有链上实现。</a:t>
            </a:r>
          </a:p>
        </p:txBody>
      </p:sp>
      <p:sp>
        <p:nvSpPr>
          <p:cNvPr id="475" name="Loopring交易所"/>
          <p:cNvSpPr/>
          <p:nvPr/>
        </p:nvSpPr>
        <p:spPr>
          <a:xfrm>
            <a:off x="3870755" y="4156321"/>
            <a:ext cx="8468976" cy="1688817"/>
          </a:xfrm>
          <a:prstGeom prst="rect">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Loopring交易所</a:t>
            </a:r>
          </a:p>
        </p:txBody>
      </p:sp>
      <p:sp>
        <p:nvSpPr>
          <p:cNvPr id="476" name="其他交易所"/>
          <p:cNvSpPr/>
          <p:nvPr/>
        </p:nvSpPr>
        <p:spPr>
          <a:xfrm>
            <a:off x="12469145" y="4156321"/>
            <a:ext cx="3957343" cy="1688817"/>
          </a:xfrm>
          <a:prstGeom prst="rect">
            <a:avLst/>
          </a:prstGeom>
          <a:solidFill>
            <a:schemeClr val="accent1">
              <a:satOff val="-3355"/>
              <a:lumOff val="26614"/>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其他交易所</a:t>
            </a:r>
          </a:p>
        </p:txBody>
      </p:sp>
      <p:sp>
        <p:nvSpPr>
          <p:cNvPr id="477" name="dApp2"/>
          <p:cNvSpPr/>
          <p:nvPr/>
        </p:nvSpPr>
        <p:spPr>
          <a:xfrm>
            <a:off x="16555902" y="4156321"/>
            <a:ext cx="3957343" cy="1688817"/>
          </a:xfrm>
          <a:prstGeom prst="rect">
            <a:avLst/>
          </a:prstGeom>
          <a:solidFill>
            <a:schemeClr val="accent2">
              <a:hueOff val="-2473793"/>
              <a:satOff val="-50209"/>
              <a:lumOff val="235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dApp2</a:t>
            </a:r>
          </a:p>
        </p:txBody>
      </p:sp>
      <p:sp>
        <p:nvSpPr>
          <p:cNvPr id="478" name="首先是个协议"/>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grpSp>
        <p:nvGrpSpPr>
          <p:cNvPr id="481" name="Group"/>
          <p:cNvGrpSpPr/>
          <p:nvPr/>
        </p:nvGrpSpPr>
        <p:grpSpPr>
          <a:xfrm>
            <a:off x="2500784" y="828355"/>
            <a:ext cx="5210772" cy="2269765"/>
            <a:chOff x="0" y="368299"/>
            <a:chExt cx="5210770" cy="2269763"/>
          </a:xfrm>
        </p:grpSpPr>
        <p:sp>
          <p:nvSpPr>
            <p:cNvPr id="47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8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485" name="Group"/>
          <p:cNvGrpSpPr/>
          <p:nvPr/>
        </p:nvGrpSpPr>
        <p:grpSpPr>
          <a:xfrm>
            <a:off x="4601269" y="4184494"/>
            <a:ext cx="10020746" cy="2832412"/>
            <a:chOff x="0" y="1191105"/>
            <a:chExt cx="10020744" cy="2832411"/>
          </a:xfrm>
        </p:grpSpPr>
        <p:sp>
          <p:nvSpPr>
            <p:cNvPr id="483" name="目标1. 协议验证和落地示范"/>
            <p:cNvSpPr txBox="1"/>
            <p:nvPr/>
          </p:nvSpPr>
          <p:spPr>
            <a:xfrm>
              <a:off x="0" y="1191105"/>
              <a:ext cx="8496488"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目标1. 协议验证和落地示范</a:t>
              </a:r>
            </a:p>
          </p:txBody>
        </p:sp>
        <p:sp>
          <p:nvSpPr>
            <p:cNvPr id="484" name="我们的交易所将是协议的第一个应用。我们将向社区证明去中心化交易所在效率和安全性方面可以有兼而有之的解决方案。…"/>
            <p:cNvSpPr txBox="1"/>
            <p:nvPr/>
          </p:nvSpPr>
          <p:spPr>
            <a:xfrm>
              <a:off x="113199" y="2277843"/>
              <a:ext cx="9907546"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2400">
                  <a:latin typeface="Roboto Regular"/>
                  <a:ea typeface="Roboto Regular"/>
                  <a:cs typeface="Roboto Regular"/>
                  <a:sym typeface="Roboto Regular"/>
                </a:defRPr>
              </a:pPr>
              <a:r>
                <a:t>我们的交易所将是协议的第一个应用。我们将向社区证明去中心化交易所在效率和安全性方面可以有兼而有之的解决方案。</a:t>
              </a:r>
            </a:p>
            <a:p>
              <a:pPr algn="l">
                <a:defRPr sz="2400">
                  <a:latin typeface="Roboto Regular"/>
                  <a:ea typeface="Roboto Regular"/>
                  <a:cs typeface="Roboto Regular"/>
                  <a:sym typeface="Roboto Regular"/>
                </a:defRPr>
              </a:pPr>
            </a:p>
            <a:p>
              <a:pPr algn="l">
                <a:defRPr sz="2400">
                  <a:solidFill>
                    <a:schemeClr val="accent5">
                      <a:hueOff val="-444211"/>
                      <a:satOff val="-14915"/>
                      <a:lumOff val="22857"/>
                    </a:schemeClr>
                  </a:solidFill>
                  <a:latin typeface="Roboto Regular"/>
                  <a:ea typeface="Roboto Regular"/>
                  <a:cs typeface="Roboto Regular"/>
                  <a:sym typeface="Roboto Regular"/>
                </a:defRPr>
              </a:pPr>
              <a:r>
                <a:t>交易所不会支持法币交易，定位是不与现有交易所竞争。</a:t>
              </a:r>
            </a:p>
          </p:txBody>
        </p:sp>
      </p:grpSp>
      <p:grpSp>
        <p:nvGrpSpPr>
          <p:cNvPr id="488" name="Group"/>
          <p:cNvGrpSpPr/>
          <p:nvPr/>
        </p:nvGrpSpPr>
        <p:grpSpPr>
          <a:xfrm>
            <a:off x="4610449" y="7506373"/>
            <a:ext cx="10002385" cy="2446824"/>
            <a:chOff x="0" y="1191105"/>
            <a:chExt cx="10002383" cy="2446823"/>
          </a:xfrm>
        </p:grpSpPr>
        <p:sp>
          <p:nvSpPr>
            <p:cNvPr id="486" name="目标2. 验证环路发现算法"/>
            <p:cNvSpPr txBox="1"/>
            <p:nvPr/>
          </p:nvSpPr>
          <p:spPr>
            <a:xfrm>
              <a:off x="0" y="1191105"/>
              <a:ext cx="9756610"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目标2. 验证环路发现算法</a:t>
              </a:r>
            </a:p>
          </p:txBody>
        </p:sp>
        <p:sp>
          <p:nvSpPr>
            <p:cNvPr id="487" name="线下撮合的效率对于交易所之间的竞争异常重要。我们预见未来交易所的主要竞争力不是用户数，而是撮合能力。"/>
            <p:cNvSpPr txBox="1"/>
            <p:nvPr/>
          </p:nvSpPr>
          <p:spPr>
            <a:xfrm>
              <a:off x="94838" y="1892255"/>
              <a:ext cx="9907546"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线下撮合的效率对于交易所之间的竞争异常重要。我们预见未来交易所的主要竞争力不是用户数，而是撮合能力。</a:t>
              </a:r>
            </a:p>
          </p:txBody>
        </p:sp>
      </p:grpSp>
      <p:grpSp>
        <p:nvGrpSpPr>
          <p:cNvPr id="491" name="Group"/>
          <p:cNvGrpSpPr/>
          <p:nvPr/>
        </p:nvGrpSpPr>
        <p:grpSpPr>
          <a:xfrm>
            <a:off x="4619630" y="10185605"/>
            <a:ext cx="12108850" cy="2501908"/>
            <a:chOff x="0" y="1191105"/>
            <a:chExt cx="12108848" cy="2501907"/>
          </a:xfrm>
        </p:grpSpPr>
        <p:sp>
          <p:nvSpPr>
            <p:cNvPr id="489" name="目标3. 为以太坊ICO生态提供流动性"/>
            <p:cNvSpPr txBox="1"/>
            <p:nvPr/>
          </p:nvSpPr>
          <p:spPr>
            <a:xfrm>
              <a:off x="0" y="1191105"/>
              <a:ext cx="11807551"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目标3. 为以太坊ICO生态提供流动性</a:t>
              </a:r>
            </a:p>
          </p:txBody>
        </p:sp>
        <p:sp>
          <p:nvSpPr>
            <p:cNvPr id="490" name="有了我们的交易所，任何基于ETH的ICO代币都可以第一时间与ETH及其他ERC20代币做交换。"/>
            <p:cNvSpPr txBox="1"/>
            <p:nvPr/>
          </p:nvSpPr>
          <p:spPr>
            <a:xfrm>
              <a:off x="118634" y="1947339"/>
              <a:ext cx="11990215"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有了我们的交易所，任何基于ETH的ICO代币都可以第一时间与ETH及其他ERC20代币做交换。</a:t>
              </a:r>
            </a:p>
          </p:txBody>
        </p:sp>
      </p:grpSp>
      <p:sp>
        <p:nvSpPr>
          <p:cNvPr id="492" name="也是个交易所"/>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也是个交易所</a:t>
            </a:r>
          </a:p>
        </p:txBody>
      </p:sp>
      <p:grpSp>
        <p:nvGrpSpPr>
          <p:cNvPr id="495" name="Group"/>
          <p:cNvGrpSpPr/>
          <p:nvPr/>
        </p:nvGrpSpPr>
        <p:grpSpPr>
          <a:xfrm>
            <a:off x="2500784" y="828355"/>
            <a:ext cx="5210772" cy="2269765"/>
            <a:chOff x="0" y="368299"/>
            <a:chExt cx="5210770" cy="2269763"/>
          </a:xfrm>
        </p:grpSpPr>
        <p:sp>
          <p:nvSpPr>
            <p:cNvPr id="493"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94"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85"/>
                                        </p:tgtEl>
                                        <p:attrNameLst>
                                          <p:attrName>style.visibility</p:attrName>
                                        </p:attrNameLst>
                                      </p:cBhvr>
                                      <p:to>
                                        <p:strVal val="visible"/>
                                      </p:to>
                                    </p:set>
                                    <p:animEffect filter="dissolve" transition="in">
                                      <p:cBhvr>
                                        <p:cTn id="7" dur="500"/>
                                        <p:tgtEl>
                                          <p:spTgt spid="48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88"/>
                                        </p:tgtEl>
                                        <p:attrNameLst>
                                          <p:attrName>style.visibility</p:attrName>
                                        </p:attrNameLst>
                                      </p:cBhvr>
                                      <p:to>
                                        <p:strVal val="visible"/>
                                      </p:to>
                                    </p:set>
                                    <p:animEffect filter="dissolve" transition="in">
                                      <p:cBhvr>
                                        <p:cTn id="12" dur="500"/>
                                        <p:tgtEl>
                                          <p:spTgt spid="48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491"/>
                                        </p:tgtEl>
                                        <p:attrNameLst>
                                          <p:attrName>style.visibility</p:attrName>
                                        </p:attrNameLst>
                                      </p:cBhvr>
                                      <p:to>
                                        <p:strVal val="visible"/>
                                      </p:to>
                                    </p:set>
                                    <p:animEffect filter="dissolve" transition="in">
                                      <p:cBhvr>
                                        <p:cTn id="17" dur="5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5" grpId="1"/>
      <p:bldP build="whole" bldLvl="1" animBg="1" rev="0" advAuto="0" spid="488" grpId="2"/>
      <p:bldP build="whole" bldLvl="1" animBg="1" rev="0" advAuto="0" spid="491" grpId="3"/>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497"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
        <p:nvSpPr>
          <p:cNvPr id="498" name="Ethereum"/>
          <p:cNvSpPr/>
          <p:nvPr/>
        </p:nvSpPr>
        <p:spPr>
          <a:xfrm>
            <a:off x="5984947" y="3127621"/>
            <a:ext cx="12575780"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grpSp>
        <p:nvGrpSpPr>
          <p:cNvPr id="502" name="Group"/>
          <p:cNvGrpSpPr/>
          <p:nvPr/>
        </p:nvGrpSpPr>
        <p:grpSpPr>
          <a:xfrm>
            <a:off x="5984947" y="5127662"/>
            <a:ext cx="12574690" cy="946076"/>
            <a:chOff x="0" y="0"/>
            <a:chExt cx="12574688" cy="946074"/>
          </a:xfrm>
        </p:grpSpPr>
        <p:sp>
          <p:nvSpPr>
            <p:cNvPr id="499" name="钱包"/>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00" name="钱包"/>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01" name="钱包"/>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grpSp>
      <p:grpSp>
        <p:nvGrpSpPr>
          <p:cNvPr id="506" name="Group"/>
          <p:cNvGrpSpPr/>
          <p:nvPr/>
        </p:nvGrpSpPr>
        <p:grpSpPr>
          <a:xfrm>
            <a:off x="5985492" y="10880762"/>
            <a:ext cx="12574690" cy="946076"/>
            <a:chOff x="0" y="0"/>
            <a:chExt cx="12574688" cy="946074"/>
          </a:xfrm>
        </p:grpSpPr>
        <p:sp>
          <p:nvSpPr>
            <p:cNvPr id="503" name="撮合服务"/>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04" name="撮合服务"/>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05" name="撮合服务"/>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grpSp>
      <p:grpSp>
        <p:nvGrpSpPr>
          <p:cNvPr id="517" name="Group"/>
          <p:cNvGrpSpPr/>
          <p:nvPr/>
        </p:nvGrpSpPr>
        <p:grpSpPr>
          <a:xfrm>
            <a:off x="5904110" y="8188466"/>
            <a:ext cx="12575780" cy="2450713"/>
            <a:chOff x="0" y="0"/>
            <a:chExt cx="12575779" cy="2450712"/>
          </a:xfrm>
        </p:grpSpPr>
        <p:sp>
          <p:nvSpPr>
            <p:cNvPr id="507" name="IPFS/SWARM/HTTP/P2P"/>
            <p:cNvSpPr/>
            <p:nvPr/>
          </p:nvSpPr>
          <p:spPr>
            <a:xfrm>
              <a:off x="0" y="761896"/>
              <a:ext cx="12575780" cy="1688817"/>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IPFS/SWARM/HTTP/P2P</a:t>
              </a:r>
            </a:p>
          </p:txBody>
        </p:sp>
        <p:grpSp>
          <p:nvGrpSpPr>
            <p:cNvPr id="516" name="Group"/>
            <p:cNvGrpSpPr/>
            <p:nvPr/>
          </p:nvGrpSpPr>
          <p:grpSpPr>
            <a:xfrm>
              <a:off x="333954" y="-1"/>
              <a:ext cx="11869770" cy="639499"/>
              <a:chOff x="0" y="0"/>
              <a:chExt cx="11869769" cy="639497"/>
            </a:xfrm>
          </p:grpSpPr>
          <p:sp>
            <p:nvSpPr>
              <p:cNvPr id="508" name="Line"/>
              <p:cNvSpPr/>
              <p:nvPr/>
            </p:nvSpPr>
            <p:spPr>
              <a:xfrm flipH="1">
                <a:off x="-1" y="0"/>
                <a:ext cx="2"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09" name="Line"/>
              <p:cNvSpPr/>
              <p:nvPr/>
            </p:nvSpPr>
            <p:spPr>
              <a:xfrm>
                <a:off x="1710196"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0" name="Line"/>
              <p:cNvSpPr/>
              <p:nvPr/>
            </p:nvSpPr>
            <p:spPr>
              <a:xfrm>
                <a:off x="3420391"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1" name="Line"/>
              <p:cNvSpPr/>
              <p:nvPr/>
            </p:nvSpPr>
            <p:spPr>
              <a:xfrm>
                <a:off x="5105187"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2" name="Line"/>
              <p:cNvSpPr/>
              <p:nvPr/>
            </p:nvSpPr>
            <p:spPr>
              <a:xfrm>
                <a:off x="6802682"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3" name="Line"/>
              <p:cNvSpPr/>
              <p:nvPr/>
            </p:nvSpPr>
            <p:spPr>
              <a:xfrm>
                <a:off x="850017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4" name="Line"/>
              <p:cNvSpPr/>
              <p:nvPr/>
            </p:nvSpPr>
            <p:spPr>
              <a:xfrm>
                <a:off x="10184974"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5" name="Line"/>
              <p:cNvSpPr/>
              <p:nvPr/>
            </p:nvSpPr>
            <p:spPr>
              <a:xfrm>
                <a:off x="1186976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grpSp>
        <p:nvGrpSpPr>
          <p:cNvPr id="534" name="Group"/>
          <p:cNvGrpSpPr/>
          <p:nvPr/>
        </p:nvGrpSpPr>
        <p:grpSpPr>
          <a:xfrm>
            <a:off x="5615764" y="6182702"/>
            <a:ext cx="13152473" cy="1938948"/>
            <a:chOff x="0" y="0"/>
            <a:chExt cx="13152471" cy="1938947"/>
          </a:xfrm>
        </p:grpSpPr>
        <p:sp>
          <p:nvSpPr>
            <p:cNvPr id="518" name="订单"/>
            <p:cNvSpPr/>
            <p:nvPr/>
          </p:nvSpPr>
          <p:spPr>
            <a:xfrm>
              <a:off x="0" y="668947"/>
              <a:ext cx="1270000"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19" name="订单"/>
            <p:cNvSpPr/>
            <p:nvPr/>
          </p:nvSpPr>
          <p:spPr>
            <a:xfrm>
              <a:off x="339499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0" name="订单"/>
            <p:cNvSpPr/>
            <p:nvPr/>
          </p:nvSpPr>
          <p:spPr>
            <a:xfrm>
              <a:off x="169749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1" name="订单"/>
            <p:cNvSpPr/>
            <p:nvPr/>
          </p:nvSpPr>
          <p:spPr>
            <a:xfrm>
              <a:off x="5092487"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2" name="订单"/>
            <p:cNvSpPr/>
            <p:nvPr/>
          </p:nvSpPr>
          <p:spPr>
            <a:xfrm>
              <a:off x="8487480"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3" name="订单"/>
            <p:cNvSpPr/>
            <p:nvPr/>
          </p:nvSpPr>
          <p:spPr>
            <a:xfrm>
              <a:off x="6789982"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4" name="订单"/>
            <p:cNvSpPr/>
            <p:nvPr/>
          </p:nvSpPr>
          <p:spPr>
            <a:xfrm>
              <a:off x="1018497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5" name="订单"/>
            <p:cNvSpPr/>
            <p:nvPr/>
          </p:nvSpPr>
          <p:spPr>
            <a:xfrm>
              <a:off x="1188247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6" name="Line"/>
            <p:cNvSpPr/>
            <p:nvPr/>
          </p:nvSpPr>
          <p:spPr>
            <a:xfrm flipH="1">
              <a:off x="641351" y="0"/>
              <a:ext cx="1"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7" name="Line"/>
            <p:cNvSpPr/>
            <p:nvPr/>
          </p:nvSpPr>
          <p:spPr>
            <a:xfrm>
              <a:off x="2351546"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8" name="Line"/>
            <p:cNvSpPr/>
            <p:nvPr/>
          </p:nvSpPr>
          <p:spPr>
            <a:xfrm>
              <a:off x="4061742"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9" name="Line"/>
            <p:cNvSpPr/>
            <p:nvPr/>
          </p:nvSpPr>
          <p:spPr>
            <a:xfrm>
              <a:off x="5746537"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0" name="Line"/>
            <p:cNvSpPr/>
            <p:nvPr/>
          </p:nvSpPr>
          <p:spPr>
            <a:xfrm>
              <a:off x="7444033"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1" name="Line"/>
            <p:cNvSpPr/>
            <p:nvPr/>
          </p:nvSpPr>
          <p:spPr>
            <a:xfrm>
              <a:off x="9141531"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2" name="Line"/>
            <p:cNvSpPr/>
            <p:nvPr/>
          </p:nvSpPr>
          <p:spPr>
            <a:xfrm>
              <a:off x="10826325"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3" name="Line"/>
            <p:cNvSpPr/>
            <p:nvPr/>
          </p:nvSpPr>
          <p:spPr>
            <a:xfrm>
              <a:off x="12511120"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540" name="Group"/>
          <p:cNvGrpSpPr/>
          <p:nvPr/>
        </p:nvGrpSpPr>
        <p:grpSpPr>
          <a:xfrm>
            <a:off x="18713648" y="4347737"/>
            <a:ext cx="2215689" cy="6924676"/>
            <a:chOff x="0" y="0"/>
            <a:chExt cx="2215688" cy="6924675"/>
          </a:xfrm>
        </p:grpSpPr>
        <p:sp>
          <p:nvSpPr>
            <p:cNvPr id="542" name="Connection Line"/>
            <p:cNvSpPr/>
            <p:nvPr/>
          </p:nvSpPr>
          <p:spPr>
            <a:xfrm>
              <a:off x="0" y="0"/>
              <a:ext cx="1410443" cy="6924675"/>
            </a:xfrm>
            <a:custGeom>
              <a:avLst/>
              <a:gdLst/>
              <a:ahLst/>
              <a:cxnLst>
                <a:cxn ang="0">
                  <a:pos x="wd2" y="hd2"/>
                </a:cxn>
                <a:cxn ang="5400000">
                  <a:pos x="wd2" y="hd2"/>
                </a:cxn>
                <a:cxn ang="10800000">
                  <a:pos x="wd2" y="hd2"/>
                </a:cxn>
                <a:cxn ang="16200000">
                  <a:pos x="wd2" y="hd2"/>
                </a:cxn>
              </a:cxnLst>
              <a:rect l="0" t="0" r="r" b="b"/>
              <a:pathLst>
                <a:path w="16230" h="21600" fill="norm" stroke="1" extrusionOk="0">
                  <a:moveTo>
                    <a:pt x="0" y="0"/>
                  </a:moveTo>
                  <a:cubicBezTo>
                    <a:pt x="20716" y="6924"/>
                    <a:pt x="21600" y="14124"/>
                    <a:pt x="2653" y="21600"/>
                  </a:cubicBezTo>
                </a:path>
              </a:pathLst>
            </a:custGeom>
            <a:noFill/>
            <a:ln w="76200" cap="flat">
              <a:solidFill>
                <a:schemeClr val="accent2">
                  <a:hueOff val="-2473793"/>
                  <a:satOff val="-50209"/>
                  <a:lumOff val="23543"/>
                </a:schemeClr>
              </a:solidFill>
              <a:prstDash val="solid"/>
              <a:miter lim="400000"/>
              <a:headEnd type="triangle" w="med" len="med"/>
            </a:ln>
            <a:effectLst/>
          </p:spPr>
          <p:txBody>
            <a:bodyPr/>
            <a:lstStyle/>
            <a:p>
              <a:pPr/>
            </a:p>
          </p:txBody>
        </p:sp>
        <p:grpSp>
          <p:nvGrpSpPr>
            <p:cNvPr id="539" name="Group"/>
            <p:cNvGrpSpPr/>
            <p:nvPr/>
          </p:nvGrpSpPr>
          <p:grpSpPr>
            <a:xfrm>
              <a:off x="742488" y="3947439"/>
              <a:ext cx="1473201" cy="1481486"/>
              <a:chOff x="0" y="0"/>
              <a:chExt cx="1473200" cy="1481484"/>
            </a:xfrm>
          </p:grpSpPr>
          <p:sp>
            <p:nvSpPr>
              <p:cNvPr id="536" name="Circle"/>
              <p:cNvSpPr/>
              <p:nvPr/>
            </p:nvSpPr>
            <p:spPr>
              <a:xfrm>
                <a:off x="0" y="0"/>
                <a:ext cx="1270000" cy="1270000"/>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37" name="Circle"/>
              <p:cNvSpPr/>
              <p:nvPr/>
            </p:nvSpPr>
            <p:spPr>
              <a:xfrm>
                <a:off x="20320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38" name="Circle"/>
              <p:cNvSpPr/>
              <p:nvPr/>
            </p:nvSpPr>
            <p:spPr>
              <a:xfrm>
                <a:off x="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grpSp>
      </p:grpSp>
      <p:sp>
        <p:nvSpPr>
          <p:cNvPr id="541" name="资产代币化…"/>
          <p:cNvSpPr/>
          <p:nvPr/>
        </p:nvSpPr>
        <p:spPr>
          <a:xfrm>
            <a:off x="-6055999" y="4671164"/>
            <a:ext cx="5009576" cy="4758824"/>
          </a:xfrm>
          <a:prstGeom prst="pentagon">
            <a:avLst/>
          </a:prstGeom>
          <a:solidFill>
            <a:schemeClr val="accent1"/>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FFFFFF"/>
                </a:solidFill>
              </a:defRPr>
            </a:pPr>
            <a:r>
              <a:t>资产代币化</a:t>
            </a:r>
          </a:p>
          <a:p>
            <a:pPr>
              <a:defRPr sz="3200">
                <a:solidFill>
                  <a:srgbClr val="FFFFFF"/>
                </a:solidFill>
              </a:defRPr>
            </a:pPr>
            <a:r>
              <a:t>（Tokenization）</a:t>
            </a:r>
          </a:p>
          <a:p>
            <a:pPr>
              <a:defRPr sz="3200">
                <a:solidFill>
                  <a:srgbClr val="FFFFFF"/>
                </a:solidFill>
              </a:defRPr>
            </a:pPr>
            <a:r>
              <a:t>服务商</a:t>
            </a:r>
          </a:p>
        </p:txBody>
      </p:sp>
    </p:spTree>
  </p:cSld>
  <p:clrMapOvr>
    <a:masterClrMapping/>
  </p:clrMapOvr>
  <mc:AlternateContent xmlns:mc="http://schemas.openxmlformats.org/markup-compatibility/2006">
    <mc:Choice xmlns:p14="http://schemas.microsoft.com/office/powerpoint/2010/main" Requires="p14">
      <p:transition spd="fast" advClick="1" p14:dur="699">
        <p:cover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502"/>
                                        </p:tgtEl>
                                        <p:attrNameLst>
                                          <p:attrName>style.visibility</p:attrName>
                                        </p:attrNameLst>
                                      </p:cBhvr>
                                      <p:to>
                                        <p:strVal val="visible"/>
                                      </p:to>
                                    </p:set>
                                    <p:animEffect filter="wipe(up)" transition="in">
                                      <p:cBhvr>
                                        <p:cTn id="7" dur="500"/>
                                        <p:tgtEl>
                                          <p:spTgt spid="50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2" grpId="2" fill="hold">
                                  <p:stCondLst>
                                    <p:cond delay="0"/>
                                  </p:stCondLst>
                                  <p:iterate type="el" backwards="0">
                                    <p:tmAbs val="0"/>
                                  </p:iterate>
                                  <p:childTnLst>
                                    <p:set>
                                      <p:cBhvr>
                                        <p:cTn id="11" fill="hold"/>
                                        <p:tgtEl>
                                          <p:spTgt spid="534"/>
                                        </p:tgtEl>
                                        <p:attrNameLst>
                                          <p:attrName>style.visibility</p:attrName>
                                        </p:attrNameLst>
                                      </p:cBhvr>
                                      <p:to>
                                        <p:strVal val="visible"/>
                                      </p:to>
                                    </p:set>
                                    <p:animEffect filter="wipe(up)" transition="in">
                                      <p:cBhvr>
                                        <p:cTn id="12" dur="500"/>
                                        <p:tgtEl>
                                          <p:spTgt spid="53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2" grpId="3" fill="hold">
                                  <p:stCondLst>
                                    <p:cond delay="0"/>
                                  </p:stCondLst>
                                  <p:iterate type="el" backwards="0">
                                    <p:tmAbs val="0"/>
                                  </p:iterate>
                                  <p:childTnLst>
                                    <p:set>
                                      <p:cBhvr>
                                        <p:cTn id="16" fill="hold"/>
                                        <p:tgtEl>
                                          <p:spTgt spid="517"/>
                                        </p:tgtEl>
                                        <p:attrNameLst>
                                          <p:attrName>style.visibility</p:attrName>
                                        </p:attrNameLst>
                                      </p:cBhvr>
                                      <p:to>
                                        <p:strVal val="visible"/>
                                      </p:to>
                                    </p:set>
                                    <p:animEffect filter="wipe(up)" transition="in">
                                      <p:cBhvr>
                                        <p:cTn id="17" dur="500"/>
                                        <p:tgtEl>
                                          <p:spTgt spid="517"/>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1" presetID="22" grpId="4" fill="hold">
                                  <p:stCondLst>
                                    <p:cond delay="0"/>
                                  </p:stCondLst>
                                  <p:iterate type="el" backwards="0">
                                    <p:tmAbs val="0"/>
                                  </p:iterate>
                                  <p:childTnLst>
                                    <p:set>
                                      <p:cBhvr>
                                        <p:cTn id="21" fill="hold"/>
                                        <p:tgtEl>
                                          <p:spTgt spid="506"/>
                                        </p:tgtEl>
                                        <p:attrNameLst>
                                          <p:attrName>style.visibility</p:attrName>
                                        </p:attrNameLst>
                                      </p:cBhvr>
                                      <p:to>
                                        <p:strVal val="visible"/>
                                      </p:to>
                                    </p:set>
                                    <p:animEffect filter="wipe(up)" transition="in">
                                      <p:cBhvr>
                                        <p:cTn id="22" dur="500"/>
                                        <p:tgtEl>
                                          <p:spTgt spid="506"/>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4" presetID="22" grpId="5" fill="hold">
                                  <p:stCondLst>
                                    <p:cond delay="0"/>
                                  </p:stCondLst>
                                  <p:iterate type="el" backwards="0">
                                    <p:tmAbs val="0"/>
                                  </p:iterate>
                                  <p:childTnLst>
                                    <p:set>
                                      <p:cBhvr>
                                        <p:cTn id="26" fill="hold"/>
                                        <p:tgtEl>
                                          <p:spTgt spid="540"/>
                                        </p:tgtEl>
                                        <p:attrNameLst>
                                          <p:attrName>style.visibility</p:attrName>
                                        </p:attrNameLst>
                                      </p:cBhvr>
                                      <p:to>
                                        <p:strVal val="visible"/>
                                      </p:to>
                                    </p:set>
                                    <p:animEffect filter="wipe(down)" transition="in">
                                      <p:cBhvr>
                                        <p:cTn id="27"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7" grpId="3"/>
      <p:bldP build="whole" bldLvl="1" animBg="1" rev="0" advAuto="0" spid="506" grpId="4"/>
      <p:bldP build="whole" bldLvl="1" animBg="1" rev="0" advAuto="0" spid="534" grpId="2"/>
      <p:bldP build="whole" bldLvl="1" animBg="1" rev="0" advAuto="0" spid="502" grpId="1"/>
      <p:bldP build="whole" bldLvl="1" animBg="1" rev="0" advAuto="0" spid="540" grpId="5"/>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544"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
        <p:nvSpPr>
          <p:cNvPr id="545" name="Ethereum"/>
          <p:cNvSpPr/>
          <p:nvPr/>
        </p:nvSpPr>
        <p:spPr>
          <a:xfrm>
            <a:off x="13096946" y="3026021"/>
            <a:ext cx="12575780"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grpSp>
        <p:nvGrpSpPr>
          <p:cNvPr id="549" name="Group"/>
          <p:cNvGrpSpPr/>
          <p:nvPr/>
        </p:nvGrpSpPr>
        <p:grpSpPr>
          <a:xfrm>
            <a:off x="13096947" y="5026062"/>
            <a:ext cx="12574690" cy="946076"/>
            <a:chOff x="0" y="0"/>
            <a:chExt cx="12574688" cy="946074"/>
          </a:xfrm>
        </p:grpSpPr>
        <p:sp>
          <p:nvSpPr>
            <p:cNvPr id="546" name="钱包"/>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47" name="钱包"/>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48" name="钱包"/>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grpSp>
      <p:grpSp>
        <p:nvGrpSpPr>
          <p:cNvPr id="553" name="Group"/>
          <p:cNvGrpSpPr/>
          <p:nvPr/>
        </p:nvGrpSpPr>
        <p:grpSpPr>
          <a:xfrm>
            <a:off x="13097492" y="10779162"/>
            <a:ext cx="12574689" cy="946076"/>
            <a:chOff x="0" y="0"/>
            <a:chExt cx="12574688" cy="946074"/>
          </a:xfrm>
        </p:grpSpPr>
        <p:sp>
          <p:nvSpPr>
            <p:cNvPr id="550" name="撮合服务"/>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51" name="撮合服务"/>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52" name="撮合服务"/>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grpSp>
      <p:grpSp>
        <p:nvGrpSpPr>
          <p:cNvPr id="564" name="Group"/>
          <p:cNvGrpSpPr/>
          <p:nvPr/>
        </p:nvGrpSpPr>
        <p:grpSpPr>
          <a:xfrm>
            <a:off x="13016110" y="8086866"/>
            <a:ext cx="12575781" cy="2450713"/>
            <a:chOff x="0" y="0"/>
            <a:chExt cx="12575779" cy="2450712"/>
          </a:xfrm>
        </p:grpSpPr>
        <p:sp>
          <p:nvSpPr>
            <p:cNvPr id="554" name="IPFS/SWARM/HTTP/P2P"/>
            <p:cNvSpPr/>
            <p:nvPr/>
          </p:nvSpPr>
          <p:spPr>
            <a:xfrm>
              <a:off x="0" y="761896"/>
              <a:ext cx="12575780" cy="1688817"/>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IPFS/SWARM/HTTP/P2P</a:t>
              </a:r>
            </a:p>
          </p:txBody>
        </p:sp>
        <p:grpSp>
          <p:nvGrpSpPr>
            <p:cNvPr id="563" name="Group"/>
            <p:cNvGrpSpPr/>
            <p:nvPr/>
          </p:nvGrpSpPr>
          <p:grpSpPr>
            <a:xfrm>
              <a:off x="333954" y="-1"/>
              <a:ext cx="11869770" cy="639499"/>
              <a:chOff x="0" y="0"/>
              <a:chExt cx="11869769" cy="639497"/>
            </a:xfrm>
          </p:grpSpPr>
          <p:sp>
            <p:nvSpPr>
              <p:cNvPr id="555" name="Line"/>
              <p:cNvSpPr/>
              <p:nvPr/>
            </p:nvSpPr>
            <p:spPr>
              <a:xfrm flipH="1">
                <a:off x="-1" y="0"/>
                <a:ext cx="2"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6" name="Line"/>
              <p:cNvSpPr/>
              <p:nvPr/>
            </p:nvSpPr>
            <p:spPr>
              <a:xfrm>
                <a:off x="1710196"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7" name="Line"/>
              <p:cNvSpPr/>
              <p:nvPr/>
            </p:nvSpPr>
            <p:spPr>
              <a:xfrm>
                <a:off x="3420391"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8" name="Line"/>
              <p:cNvSpPr/>
              <p:nvPr/>
            </p:nvSpPr>
            <p:spPr>
              <a:xfrm>
                <a:off x="5105187"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9" name="Line"/>
              <p:cNvSpPr/>
              <p:nvPr/>
            </p:nvSpPr>
            <p:spPr>
              <a:xfrm>
                <a:off x="6802682"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0" name="Line"/>
              <p:cNvSpPr/>
              <p:nvPr/>
            </p:nvSpPr>
            <p:spPr>
              <a:xfrm>
                <a:off x="850017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1" name="Line"/>
              <p:cNvSpPr/>
              <p:nvPr/>
            </p:nvSpPr>
            <p:spPr>
              <a:xfrm>
                <a:off x="10184974"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2" name="Line"/>
              <p:cNvSpPr/>
              <p:nvPr/>
            </p:nvSpPr>
            <p:spPr>
              <a:xfrm>
                <a:off x="1186976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grpSp>
        <p:nvGrpSpPr>
          <p:cNvPr id="581" name="Group"/>
          <p:cNvGrpSpPr/>
          <p:nvPr/>
        </p:nvGrpSpPr>
        <p:grpSpPr>
          <a:xfrm>
            <a:off x="12727764" y="6081102"/>
            <a:ext cx="13152472" cy="1938948"/>
            <a:chOff x="0" y="0"/>
            <a:chExt cx="13152471" cy="1938947"/>
          </a:xfrm>
        </p:grpSpPr>
        <p:sp>
          <p:nvSpPr>
            <p:cNvPr id="565" name="订单"/>
            <p:cNvSpPr/>
            <p:nvPr/>
          </p:nvSpPr>
          <p:spPr>
            <a:xfrm>
              <a:off x="0" y="668947"/>
              <a:ext cx="1270000"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6" name="订单"/>
            <p:cNvSpPr/>
            <p:nvPr/>
          </p:nvSpPr>
          <p:spPr>
            <a:xfrm>
              <a:off x="339499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7" name="订单"/>
            <p:cNvSpPr/>
            <p:nvPr/>
          </p:nvSpPr>
          <p:spPr>
            <a:xfrm>
              <a:off x="169749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8" name="订单"/>
            <p:cNvSpPr/>
            <p:nvPr/>
          </p:nvSpPr>
          <p:spPr>
            <a:xfrm>
              <a:off x="5092487"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9" name="订单"/>
            <p:cNvSpPr/>
            <p:nvPr/>
          </p:nvSpPr>
          <p:spPr>
            <a:xfrm>
              <a:off x="8487480"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0" name="订单"/>
            <p:cNvSpPr/>
            <p:nvPr/>
          </p:nvSpPr>
          <p:spPr>
            <a:xfrm>
              <a:off x="6789982"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1" name="订单"/>
            <p:cNvSpPr/>
            <p:nvPr/>
          </p:nvSpPr>
          <p:spPr>
            <a:xfrm>
              <a:off x="1018497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2" name="订单"/>
            <p:cNvSpPr/>
            <p:nvPr/>
          </p:nvSpPr>
          <p:spPr>
            <a:xfrm>
              <a:off x="1188247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3" name="Line"/>
            <p:cNvSpPr/>
            <p:nvPr/>
          </p:nvSpPr>
          <p:spPr>
            <a:xfrm flipH="1">
              <a:off x="641351" y="0"/>
              <a:ext cx="1"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4" name="Line"/>
            <p:cNvSpPr/>
            <p:nvPr/>
          </p:nvSpPr>
          <p:spPr>
            <a:xfrm>
              <a:off x="2351546"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5" name="Line"/>
            <p:cNvSpPr/>
            <p:nvPr/>
          </p:nvSpPr>
          <p:spPr>
            <a:xfrm>
              <a:off x="4061742"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6" name="Line"/>
            <p:cNvSpPr/>
            <p:nvPr/>
          </p:nvSpPr>
          <p:spPr>
            <a:xfrm>
              <a:off x="5746537"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7" name="Line"/>
            <p:cNvSpPr/>
            <p:nvPr/>
          </p:nvSpPr>
          <p:spPr>
            <a:xfrm>
              <a:off x="7444033"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8" name="Line"/>
            <p:cNvSpPr/>
            <p:nvPr/>
          </p:nvSpPr>
          <p:spPr>
            <a:xfrm>
              <a:off x="9141531"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9" name="Line"/>
            <p:cNvSpPr/>
            <p:nvPr/>
          </p:nvSpPr>
          <p:spPr>
            <a:xfrm>
              <a:off x="10826325"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80" name="Line"/>
            <p:cNvSpPr/>
            <p:nvPr/>
          </p:nvSpPr>
          <p:spPr>
            <a:xfrm>
              <a:off x="12511120"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587" name="Group"/>
          <p:cNvGrpSpPr/>
          <p:nvPr/>
        </p:nvGrpSpPr>
        <p:grpSpPr>
          <a:xfrm>
            <a:off x="25825648" y="4246137"/>
            <a:ext cx="2215689" cy="6924676"/>
            <a:chOff x="0" y="0"/>
            <a:chExt cx="2215688" cy="6924675"/>
          </a:xfrm>
        </p:grpSpPr>
        <p:sp>
          <p:nvSpPr>
            <p:cNvPr id="606" name="Connection Line"/>
            <p:cNvSpPr/>
            <p:nvPr/>
          </p:nvSpPr>
          <p:spPr>
            <a:xfrm>
              <a:off x="0" y="0"/>
              <a:ext cx="1410443" cy="6924675"/>
            </a:xfrm>
            <a:custGeom>
              <a:avLst/>
              <a:gdLst/>
              <a:ahLst/>
              <a:cxnLst>
                <a:cxn ang="0">
                  <a:pos x="wd2" y="hd2"/>
                </a:cxn>
                <a:cxn ang="5400000">
                  <a:pos x="wd2" y="hd2"/>
                </a:cxn>
                <a:cxn ang="10800000">
                  <a:pos x="wd2" y="hd2"/>
                </a:cxn>
                <a:cxn ang="16200000">
                  <a:pos x="wd2" y="hd2"/>
                </a:cxn>
              </a:cxnLst>
              <a:rect l="0" t="0" r="r" b="b"/>
              <a:pathLst>
                <a:path w="16230" h="21600" fill="norm" stroke="1" extrusionOk="0">
                  <a:moveTo>
                    <a:pt x="0" y="0"/>
                  </a:moveTo>
                  <a:cubicBezTo>
                    <a:pt x="20716" y="6924"/>
                    <a:pt x="21600" y="14124"/>
                    <a:pt x="2653" y="21600"/>
                  </a:cubicBezTo>
                </a:path>
              </a:pathLst>
            </a:custGeom>
            <a:noFill/>
            <a:ln w="76200" cap="flat">
              <a:solidFill>
                <a:schemeClr val="accent2">
                  <a:hueOff val="-2473793"/>
                  <a:satOff val="-50209"/>
                  <a:lumOff val="23543"/>
                </a:schemeClr>
              </a:solidFill>
              <a:prstDash val="solid"/>
              <a:miter lim="400000"/>
              <a:headEnd type="triangle" w="med" len="med"/>
            </a:ln>
            <a:effectLst/>
          </p:spPr>
          <p:txBody>
            <a:bodyPr/>
            <a:lstStyle/>
            <a:p>
              <a:pPr/>
            </a:p>
          </p:txBody>
        </p:sp>
        <p:grpSp>
          <p:nvGrpSpPr>
            <p:cNvPr id="586" name="Group"/>
            <p:cNvGrpSpPr/>
            <p:nvPr/>
          </p:nvGrpSpPr>
          <p:grpSpPr>
            <a:xfrm>
              <a:off x="742488" y="3947439"/>
              <a:ext cx="1473201" cy="1481486"/>
              <a:chOff x="0" y="0"/>
              <a:chExt cx="1473200" cy="1481484"/>
            </a:xfrm>
          </p:grpSpPr>
          <p:sp>
            <p:nvSpPr>
              <p:cNvPr id="583" name="Circle"/>
              <p:cNvSpPr/>
              <p:nvPr/>
            </p:nvSpPr>
            <p:spPr>
              <a:xfrm>
                <a:off x="0" y="0"/>
                <a:ext cx="1270000" cy="1270000"/>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84" name="Circle"/>
              <p:cNvSpPr/>
              <p:nvPr/>
            </p:nvSpPr>
            <p:spPr>
              <a:xfrm>
                <a:off x="20320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85" name="Circle"/>
              <p:cNvSpPr/>
              <p:nvPr/>
            </p:nvSpPr>
            <p:spPr>
              <a:xfrm>
                <a:off x="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grpSp>
      </p:grpSp>
      <p:sp>
        <p:nvSpPr>
          <p:cNvPr id="588" name="资产代币化…"/>
          <p:cNvSpPr/>
          <p:nvPr/>
        </p:nvSpPr>
        <p:spPr>
          <a:xfrm>
            <a:off x="5882001" y="4671164"/>
            <a:ext cx="5009576" cy="4758824"/>
          </a:xfrm>
          <a:prstGeom prst="pentagon">
            <a:avLst/>
          </a:prstGeom>
          <a:solidFill>
            <a:schemeClr val="accent1"/>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FFFFFF"/>
                </a:solidFill>
              </a:defRPr>
            </a:pPr>
            <a:r>
              <a:t>资产代币化</a:t>
            </a:r>
          </a:p>
          <a:p>
            <a:pPr>
              <a:defRPr sz="3200">
                <a:solidFill>
                  <a:srgbClr val="FFFFFF"/>
                </a:solidFill>
              </a:defRPr>
            </a:pPr>
            <a:r>
              <a:t>（Tokenization）</a:t>
            </a:r>
          </a:p>
          <a:p>
            <a:pPr>
              <a:defRPr sz="3200">
                <a:solidFill>
                  <a:srgbClr val="FFFFFF"/>
                </a:solidFill>
              </a:defRPr>
            </a:pPr>
            <a:r>
              <a:t>服务商</a:t>
            </a:r>
          </a:p>
        </p:txBody>
      </p:sp>
      <p:grpSp>
        <p:nvGrpSpPr>
          <p:cNvPr id="594" name="Group"/>
          <p:cNvGrpSpPr/>
          <p:nvPr/>
        </p:nvGrpSpPr>
        <p:grpSpPr>
          <a:xfrm>
            <a:off x="-4987854" y="4514850"/>
            <a:ext cx="12575780" cy="7311988"/>
            <a:chOff x="0" y="0"/>
            <a:chExt cx="12575779" cy="7311987"/>
          </a:xfrm>
        </p:grpSpPr>
        <p:sp>
          <p:nvSpPr>
            <p:cNvPr id="589" name="法币"/>
            <p:cNvSpPr/>
            <p:nvPr/>
          </p:nvSpPr>
          <p:spPr>
            <a:xfrm>
              <a:off x="6641217" y="0"/>
              <a:ext cx="1270001" cy="1270000"/>
            </a:xfrm>
            <a:prstGeom prst="ellipse">
              <a:avLst/>
            </a:prstGeom>
            <a:solidFill>
              <a:schemeClr val="accent1"/>
            </a:solidFill>
            <a:ln w="63500" cap="flat">
              <a:solidFill>
                <a:srgbClr val="FFFFFF"/>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rgbClr val="FFFFFF"/>
                  </a:solidFill>
                  <a:latin typeface="Helvetica"/>
                  <a:ea typeface="Helvetica"/>
                  <a:cs typeface="Helvetica"/>
                  <a:sym typeface="Helvetica"/>
                </a:defRPr>
              </a:lvl1pPr>
            </a:lstStyle>
            <a:p>
              <a:pPr/>
              <a:r>
                <a:t>法币</a:t>
              </a:r>
            </a:p>
          </p:txBody>
        </p:sp>
        <p:sp>
          <p:nvSpPr>
            <p:cNvPr id="590" name="其它区块链"/>
            <p:cNvSpPr/>
            <p:nvPr/>
          </p:nvSpPr>
          <p:spPr>
            <a:xfrm>
              <a:off x="0" y="5623171"/>
              <a:ext cx="12575780" cy="1688817"/>
            </a:xfrm>
            <a:prstGeom prst="rect">
              <a:avLst/>
            </a:prstGeom>
            <a:solidFill>
              <a:schemeClr val="accent3">
                <a:hueOff val="-333989"/>
                <a:satOff val="3917"/>
                <a:lumOff val="-6666"/>
              </a:schemeClr>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其它区块链</a:t>
              </a:r>
            </a:p>
          </p:txBody>
        </p:sp>
        <p:sp>
          <p:nvSpPr>
            <p:cNvPr id="607" name="Connection Line"/>
            <p:cNvSpPr/>
            <p:nvPr/>
          </p:nvSpPr>
          <p:spPr>
            <a:xfrm>
              <a:off x="8805602" y="2939061"/>
              <a:ext cx="2296320" cy="2410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308" y="9958"/>
                    <a:pt x="9508" y="2758"/>
                    <a:pt x="21600" y="0"/>
                  </a:cubicBezTo>
                </a:path>
              </a:pathLst>
            </a:custGeom>
            <a:noFill/>
            <a:ln w="50800" cap="flat">
              <a:solidFill>
                <a:srgbClr val="FFFFFF"/>
              </a:solidFill>
              <a:prstDash val="solid"/>
              <a:miter lim="400000"/>
              <a:tailEnd type="stealth" w="med" len="med"/>
            </a:ln>
            <a:effectLst/>
          </p:spPr>
          <p:txBody>
            <a:bodyPr/>
            <a:lstStyle/>
            <a:p>
              <a:pPr/>
            </a:p>
          </p:txBody>
        </p:sp>
        <p:sp>
          <p:nvSpPr>
            <p:cNvPr id="608" name="Connection Line"/>
            <p:cNvSpPr/>
            <p:nvPr/>
          </p:nvSpPr>
          <p:spPr>
            <a:xfrm>
              <a:off x="7614072" y="1360908"/>
              <a:ext cx="3302795" cy="1015628"/>
            </a:xfrm>
            <a:custGeom>
              <a:avLst/>
              <a:gdLst/>
              <a:ahLst/>
              <a:cxnLst>
                <a:cxn ang="0">
                  <a:pos x="wd2" y="hd2"/>
                </a:cxn>
                <a:cxn ang="5400000">
                  <a:pos x="wd2" y="hd2"/>
                </a:cxn>
                <a:cxn ang="10800000">
                  <a:pos x="wd2" y="hd2"/>
                </a:cxn>
                <a:cxn ang="16200000">
                  <a:pos x="wd2" y="hd2"/>
                </a:cxn>
              </a:cxnLst>
              <a:rect l="0" t="0" r="r" b="b"/>
              <a:pathLst>
                <a:path w="21600" h="17318" fill="norm" stroke="1" extrusionOk="0">
                  <a:moveTo>
                    <a:pt x="0" y="0"/>
                  </a:moveTo>
                  <a:cubicBezTo>
                    <a:pt x="8059" y="17224"/>
                    <a:pt x="15259" y="21600"/>
                    <a:pt x="21600" y="13127"/>
                  </a:cubicBezTo>
                </a:path>
              </a:pathLst>
            </a:custGeom>
            <a:noFill/>
            <a:ln w="50800" cap="flat">
              <a:solidFill>
                <a:srgbClr val="FFFFFF"/>
              </a:solidFill>
              <a:prstDash val="solid"/>
              <a:miter lim="400000"/>
              <a:tailEnd type="stealth" w="med" len="med"/>
            </a:ln>
            <a:effectLst/>
          </p:spPr>
          <p:txBody>
            <a:bodyPr/>
            <a:lstStyle/>
            <a:p>
              <a:pPr/>
            </a:p>
          </p:txBody>
        </p:sp>
        <p:sp>
          <p:nvSpPr>
            <p:cNvPr id="593" name="抵押"/>
            <p:cNvSpPr txBox="1"/>
            <p:nvPr/>
          </p:nvSpPr>
          <p:spPr>
            <a:xfrm>
              <a:off x="9027230" y="2441502"/>
              <a:ext cx="968376" cy="714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chemeClr val="accent1">
                      <a:satOff val="-3355"/>
                      <a:lumOff val="26614"/>
                    </a:schemeClr>
                  </a:solidFill>
                </a:defRPr>
              </a:lvl1pPr>
            </a:lstStyle>
            <a:p>
              <a:pPr/>
              <a:r>
                <a:t>抵押</a:t>
              </a:r>
            </a:p>
          </p:txBody>
        </p:sp>
      </p:grpSp>
      <p:grpSp>
        <p:nvGrpSpPr>
          <p:cNvPr id="597" name="Group"/>
          <p:cNvGrpSpPr/>
          <p:nvPr/>
        </p:nvGrpSpPr>
        <p:grpSpPr>
          <a:xfrm>
            <a:off x="9812149" y="3248756"/>
            <a:ext cx="2960986" cy="2373379"/>
            <a:chOff x="0" y="0"/>
            <a:chExt cx="2960985" cy="2373378"/>
          </a:xfrm>
        </p:grpSpPr>
        <p:sp>
          <p:nvSpPr>
            <p:cNvPr id="609" name="Connection Line"/>
            <p:cNvSpPr/>
            <p:nvPr/>
          </p:nvSpPr>
          <p:spPr>
            <a:xfrm>
              <a:off x="0" y="639674"/>
              <a:ext cx="2960986" cy="1733705"/>
            </a:xfrm>
            <a:custGeom>
              <a:avLst/>
              <a:gdLst/>
              <a:ahLst/>
              <a:cxnLst>
                <a:cxn ang="0">
                  <a:pos x="wd2" y="hd2"/>
                </a:cxn>
                <a:cxn ang="5400000">
                  <a:pos x="wd2" y="hd2"/>
                </a:cxn>
                <a:cxn ang="10800000">
                  <a:pos x="wd2" y="hd2"/>
                </a:cxn>
                <a:cxn ang="16200000">
                  <a:pos x="wd2" y="hd2"/>
                </a:cxn>
              </a:cxnLst>
              <a:rect l="0" t="0" r="r" b="b"/>
              <a:pathLst>
                <a:path w="21600" h="21104" fill="norm" stroke="1" extrusionOk="0">
                  <a:moveTo>
                    <a:pt x="0" y="21104"/>
                  </a:moveTo>
                  <a:cubicBezTo>
                    <a:pt x="4555" y="6529"/>
                    <a:pt x="11755" y="-496"/>
                    <a:pt x="21600" y="28"/>
                  </a:cubicBezTo>
                </a:path>
              </a:pathLst>
            </a:custGeom>
            <a:noFill/>
            <a:ln w="50800" cap="flat">
              <a:solidFill>
                <a:srgbClr val="FFFFFF"/>
              </a:solidFill>
              <a:prstDash val="solid"/>
              <a:miter lim="400000"/>
              <a:tailEnd type="stealth" w="med" len="med"/>
            </a:ln>
            <a:effectLst/>
          </p:spPr>
          <p:txBody>
            <a:bodyPr/>
            <a:lstStyle/>
            <a:p>
              <a:pPr/>
            </a:p>
          </p:txBody>
        </p:sp>
        <p:sp>
          <p:nvSpPr>
            <p:cNvPr id="596" name="代币发行"/>
            <p:cNvSpPr txBox="1"/>
            <p:nvPr/>
          </p:nvSpPr>
          <p:spPr>
            <a:xfrm>
              <a:off x="247027" y="0"/>
              <a:ext cx="1781176" cy="7143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chemeClr val="accent1">
                      <a:satOff val="-3355"/>
                      <a:lumOff val="26614"/>
                    </a:schemeClr>
                  </a:solidFill>
                </a:defRPr>
              </a:lvl1pPr>
            </a:lstStyle>
            <a:p>
              <a:pPr/>
              <a:r>
                <a:t>代币发行</a:t>
              </a:r>
            </a:p>
          </p:txBody>
        </p:sp>
      </p:grpSp>
      <p:grpSp>
        <p:nvGrpSpPr>
          <p:cNvPr id="601" name="Group"/>
          <p:cNvGrpSpPr/>
          <p:nvPr/>
        </p:nvGrpSpPr>
        <p:grpSpPr>
          <a:xfrm>
            <a:off x="5044067" y="25399999"/>
            <a:ext cx="5261176" cy="6718338"/>
            <a:chOff x="0" y="0"/>
            <a:chExt cx="5261175" cy="6718336"/>
          </a:xfrm>
        </p:grpSpPr>
        <p:sp>
          <p:nvSpPr>
            <p:cNvPr id="598" name="English Whitepaper"/>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2" invalidUrl="" action="" tgtFrame="" tooltip="" history="1" highlightClick="0" endSnd="0"/>
                </a:defRPr>
              </a:lvl1pPr>
            </a:lstStyle>
            <a:p>
              <a:pPr>
                <a:defRPr u="none"/>
              </a:pPr>
              <a:r>
                <a:rPr u="sng">
                  <a:hlinkClick r:id="rId2" invalidUrl="" action="" tgtFrame="" tooltip="" history="1" highlightClick="0" endSnd="0"/>
                </a:rPr>
                <a:t>English Whitepaper </a:t>
              </a:r>
            </a:p>
          </p:txBody>
        </p:sp>
        <p:sp>
          <p:nvSpPr>
            <p:cNvPr id="599"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00"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605" name="Group"/>
          <p:cNvGrpSpPr/>
          <p:nvPr/>
        </p:nvGrpSpPr>
        <p:grpSpPr>
          <a:xfrm>
            <a:off x="14078757" y="19049999"/>
            <a:ext cx="5261176" cy="6718338"/>
            <a:chOff x="0" y="0"/>
            <a:chExt cx="5261175" cy="6718336"/>
          </a:xfrm>
        </p:grpSpPr>
        <p:sp>
          <p:nvSpPr>
            <p:cNvPr id="602" name="中文白皮书"/>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3" invalidUrl="" action="" tgtFrame="" tooltip="" history="1" highlightClick="0" endSnd="0"/>
                </a:defRPr>
              </a:lvl1pPr>
            </a:lstStyle>
            <a:p>
              <a:pPr>
                <a:defRPr u="none"/>
              </a:pPr>
              <a:r>
                <a:rPr u="sng">
                  <a:hlinkClick r:id="rId3" invalidUrl="" action="" tgtFrame="" tooltip="" history="1" highlightClick="0" endSnd="0"/>
                </a:rPr>
                <a:t>中文白皮书</a:t>
              </a:r>
            </a:p>
          </p:txBody>
        </p:sp>
        <p:sp>
          <p:nvSpPr>
            <p:cNvPr id="603"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04"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94"/>
                                        </p:tgtEl>
                                        <p:attrNameLst>
                                          <p:attrName>style.visibility</p:attrName>
                                        </p:attrNameLst>
                                      </p:cBhvr>
                                      <p:to>
                                        <p:strVal val="visible"/>
                                      </p:to>
                                    </p:set>
                                    <p:animEffect filter="dissolve" transition="in">
                                      <p:cBhvr>
                                        <p:cTn id="7" dur="400"/>
                                        <p:tgtEl>
                                          <p:spTgt spid="59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597"/>
                                        </p:tgtEl>
                                        <p:attrNameLst>
                                          <p:attrName>style.visibility</p:attrName>
                                        </p:attrNameLst>
                                      </p:cBhvr>
                                      <p:to>
                                        <p:strVal val="visible"/>
                                      </p:to>
                                    </p:set>
                                    <p:animEffect filter="wipe(left)" transition="in">
                                      <p:cBhvr>
                                        <p:cTn id="12" dur="5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4" grpId="1"/>
      <p:bldP build="whole" bldLvl="1" animBg="1" rev="0" advAuto="0" spid="597"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EEEEE"/>
        </a:solidFill>
      </p:bgPr>
    </p:bg>
    <p:spTree>
      <p:nvGrpSpPr>
        <p:cNvPr id="1" name=""/>
        <p:cNvGrpSpPr/>
        <p:nvPr/>
      </p:nvGrpSpPr>
      <p:grpSpPr>
        <a:xfrm>
          <a:off x="0" y="0"/>
          <a:ext cx="0" cy="0"/>
          <a:chOff x="0" y="0"/>
          <a:chExt cx="0" cy="0"/>
        </a:xfrm>
      </p:grpSpPr>
      <p:pic>
        <p:nvPicPr>
          <p:cNvPr id="180" name="屏幕快照 2017-06-29 15.15.42.jpg" descr="屏幕快照 2017-06-29 15.15.42.jpg"/>
          <p:cNvPicPr>
            <a:picLocks noChangeAspect="1"/>
          </p:cNvPicPr>
          <p:nvPr/>
        </p:nvPicPr>
        <p:blipFill>
          <a:blip r:embed="rId2">
            <a:extLst/>
          </a:blip>
          <a:stretch>
            <a:fillRect/>
          </a:stretch>
        </p:blipFill>
        <p:spPr>
          <a:xfrm>
            <a:off x="9205559" y="254000"/>
            <a:ext cx="13893801" cy="13208000"/>
          </a:xfrm>
          <a:prstGeom prst="rect">
            <a:avLst/>
          </a:prstGeom>
          <a:ln w="12700">
            <a:miter lim="400000"/>
          </a:ln>
        </p:spPr>
      </p:pic>
      <p:sp>
        <p:nvSpPr>
          <p:cNvPr id="181"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团队</a:t>
            </a:r>
          </a:p>
        </p:txBody>
      </p:sp>
      <p:pic>
        <p:nvPicPr>
          <p:cNvPr id="182" name="屏幕快照 2017-06-29 15.19.02.jpg" descr="屏幕快照 2017-06-29 15.19.02.jpg"/>
          <p:cNvPicPr>
            <a:picLocks noChangeAspect="1"/>
          </p:cNvPicPr>
          <p:nvPr/>
        </p:nvPicPr>
        <p:blipFill>
          <a:blip r:embed="rId3">
            <a:extLst/>
          </a:blip>
          <a:stretch>
            <a:fillRect/>
          </a:stretch>
        </p:blipFill>
        <p:spPr>
          <a:xfrm>
            <a:off x="379924" y="8737816"/>
            <a:ext cx="8382001" cy="3581401"/>
          </a:xfrm>
          <a:prstGeom prst="rect">
            <a:avLst/>
          </a:prstGeom>
          <a:ln w="12700">
            <a:miter lim="400000"/>
          </a:ln>
        </p:spPr>
      </p:pic>
      <p:sp>
        <p:nvSpPr>
          <p:cNvPr id="183" name="4位 - Google工程师…"/>
          <p:cNvSpPr txBox="1"/>
          <p:nvPr/>
        </p:nvSpPr>
        <p:spPr>
          <a:xfrm>
            <a:off x="8855655" y="1470481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2外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grpSp>
        <p:nvGrpSpPr>
          <p:cNvPr id="614" name="Group"/>
          <p:cNvGrpSpPr/>
          <p:nvPr/>
        </p:nvGrpSpPr>
        <p:grpSpPr>
          <a:xfrm>
            <a:off x="5044067" y="5660324"/>
            <a:ext cx="5261176" cy="6718338"/>
            <a:chOff x="0" y="0"/>
            <a:chExt cx="5261175" cy="6718336"/>
          </a:xfrm>
        </p:grpSpPr>
        <p:sp>
          <p:nvSpPr>
            <p:cNvPr id="611" name="English Whitepaper"/>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2" invalidUrl="" action="" tgtFrame="" tooltip="" history="1" highlightClick="0" endSnd="0"/>
                </a:defRPr>
              </a:lvl1pPr>
            </a:lstStyle>
            <a:p>
              <a:pPr>
                <a:defRPr u="none"/>
              </a:pPr>
              <a:r>
                <a:rPr u="sng">
                  <a:hlinkClick r:id="rId2" invalidUrl="" action="" tgtFrame="" tooltip="" history="1" highlightClick="0" endSnd="0"/>
                </a:rPr>
                <a:t>English Whitepaper </a:t>
              </a:r>
            </a:p>
          </p:txBody>
        </p:sp>
        <p:sp>
          <p:nvSpPr>
            <p:cNvPr id="612"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13"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618" name="Group"/>
          <p:cNvGrpSpPr/>
          <p:nvPr/>
        </p:nvGrpSpPr>
        <p:grpSpPr>
          <a:xfrm>
            <a:off x="14078757" y="5660324"/>
            <a:ext cx="5261176" cy="6718338"/>
            <a:chOff x="0" y="0"/>
            <a:chExt cx="5261175" cy="6718336"/>
          </a:xfrm>
        </p:grpSpPr>
        <p:sp>
          <p:nvSpPr>
            <p:cNvPr id="615" name="中文白皮书"/>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3" invalidUrl="" action="" tgtFrame="" tooltip="" history="1" highlightClick="0" endSnd="0"/>
                </a:defRPr>
              </a:lvl1pPr>
            </a:lstStyle>
            <a:p>
              <a:pPr>
                <a:defRPr u="none"/>
              </a:pPr>
              <a:r>
                <a:rPr u="sng">
                  <a:hlinkClick r:id="rId3" invalidUrl="" action="" tgtFrame="" tooltip="" history="1" highlightClick="0" endSnd="0"/>
                </a:rPr>
                <a:t>中文白皮书</a:t>
              </a:r>
            </a:p>
          </p:txBody>
        </p:sp>
        <p:sp>
          <p:nvSpPr>
            <p:cNvPr id="616"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17"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
        <p:nvSpPr>
          <p:cNvPr id="619"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21" name="代币LRC的发行"/>
          <p:cNvSpPr txBox="1"/>
          <p:nvPr/>
        </p:nvSpPr>
        <p:spPr>
          <a:xfrm>
            <a:off x="10160843" y="7520885"/>
            <a:ext cx="4062314"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代币LRC的发行</a:t>
            </a:r>
          </a:p>
        </p:txBody>
      </p:sp>
      <p:sp>
        <p:nvSpPr>
          <p:cNvPr id="622" name="代币众售"/>
          <p:cNvSpPr txBox="1"/>
          <p:nvPr/>
        </p:nvSpPr>
        <p:spPr>
          <a:xfrm>
            <a:off x="8328444" y="4826690"/>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23" name="2017/08/01"/>
          <p:cNvSpPr txBox="1"/>
          <p:nvPr/>
        </p:nvSpPr>
        <p:spPr>
          <a:xfrm>
            <a:off x="8857590" y="8343794"/>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24" name="2017/08/30"/>
          <p:cNvSpPr txBox="1"/>
          <p:nvPr/>
        </p:nvSpPr>
        <p:spPr>
          <a:xfrm>
            <a:off x="12321624" y="8343794"/>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
        <p:nvSpPr>
          <p:cNvPr id="625" name="-"/>
          <p:cNvSpPr txBox="1"/>
          <p:nvPr/>
        </p:nvSpPr>
        <p:spPr>
          <a:xfrm>
            <a:off x="11971853" y="8343794"/>
            <a:ext cx="31212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699">
        <p:cover dir="u"/>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27"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28" name="30 天"/>
          <p:cNvSpPr txBox="1"/>
          <p:nvPr/>
        </p:nvSpPr>
        <p:spPr>
          <a:xfrm>
            <a:off x="11355344" y="56604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29" name="Line"/>
          <p:cNvSpPr/>
          <p:nvPr/>
        </p:nvSpPr>
        <p:spPr>
          <a:xfrm>
            <a:off x="13008618" y="6176400"/>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0" name="Line"/>
          <p:cNvSpPr/>
          <p:nvPr/>
        </p:nvSpPr>
        <p:spPr>
          <a:xfrm>
            <a:off x="4629963" y="6176400"/>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1" name="2017/08/01"/>
          <p:cNvSpPr txBox="1"/>
          <p:nvPr/>
        </p:nvSpPr>
        <p:spPr>
          <a:xfrm>
            <a:off x="1503875" y="57303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32" name="2017/08/30"/>
          <p:cNvSpPr txBox="1"/>
          <p:nvPr/>
        </p:nvSpPr>
        <p:spPr>
          <a:xfrm>
            <a:off x="19675340" y="57303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graphicFrame>
        <p:nvGraphicFramePr>
          <p:cNvPr id="634" name="2D Stacked Column Chart"/>
          <p:cNvGraphicFramePr/>
          <p:nvPr/>
        </p:nvGraphicFramePr>
        <p:xfrm>
          <a:off x="2781765" y="2550186"/>
          <a:ext cx="16846907" cy="8246402"/>
        </p:xfrm>
        <a:graphic xmlns:a="http://schemas.openxmlformats.org/drawingml/2006/main">
          <a:graphicData uri="http://schemas.openxmlformats.org/drawingml/2006/chart">
            <c:chart xmlns:c="http://schemas.openxmlformats.org/drawingml/2006/chart" r:id="rId2"/>
          </a:graphicData>
        </a:graphic>
      </p:graphicFrame>
      <p:sp>
        <p:nvSpPr>
          <p:cNvPr id="635"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36" name="30 天"/>
          <p:cNvSpPr txBox="1"/>
          <p:nvPr/>
        </p:nvSpPr>
        <p:spPr>
          <a:xfrm>
            <a:off x="11355344" y="105372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37" name="Line"/>
          <p:cNvSpPr/>
          <p:nvPr/>
        </p:nvSpPr>
        <p:spPr>
          <a:xfrm>
            <a:off x="13008618" y="11053201"/>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8" name="Line"/>
          <p:cNvSpPr/>
          <p:nvPr/>
        </p:nvSpPr>
        <p:spPr>
          <a:xfrm>
            <a:off x="4629963" y="11053201"/>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9" name="2017/08/01"/>
          <p:cNvSpPr txBox="1"/>
          <p:nvPr/>
        </p:nvSpPr>
        <p:spPr>
          <a:xfrm>
            <a:off x="1503875" y="10607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40" name="2017/08/30"/>
          <p:cNvSpPr txBox="1"/>
          <p:nvPr/>
        </p:nvSpPr>
        <p:spPr>
          <a:xfrm>
            <a:off x="19675340" y="10607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childTnLst>
                                    <p:set>
                                      <p:cBhvr>
                                        <p:cTn id="6" fill="hold"/>
                                        <p:tgtEl>
                                          <p:spTgt spid="634">
                                            <p:graphicEl>
                                              <a:chart bldStep="gridLegend" categoryIdx="-3" seriesIdx="-3"/>
                                            </p:graphicEl>
                                          </p:spTgt>
                                        </p:tgtEl>
                                        <p:attrNameLst>
                                          <p:attrName>style.visibility</p:attrName>
                                        </p:attrNameLst>
                                      </p:cBhvr>
                                      <p:to>
                                        <p:strVal val="visible"/>
                                      </p:to>
                                    </p:set>
                                    <p:animEffect filter="wipe(down)" transition="in">
                                      <p:cBhvr>
                                        <p:cTn id="7" dur="400"/>
                                        <p:tgtEl>
                                          <p:spTgt spid="634">
                                            <p:graphicEl>
                                              <a:chart bldStep="gridLegend" categoryIdx="-3" seriesIdx="-3"/>
                                            </p:graphicEl>
                                          </p:spTgt>
                                        </p:tgtEl>
                                      </p:cBhvr>
                                    </p:animEffect>
                                  </p:childTnLst>
                                </p:cTn>
                              </p:par>
                            </p:childTnLst>
                          </p:cTn>
                        </p:par>
                        <p:par>
                          <p:cTn id="8" fill="hold">
                            <p:stCondLst>
                              <p:cond delay="400"/>
                            </p:stCondLst>
                            <p:childTnLst>
                              <p:par>
                                <p:cTn id="9" presetClass="entr" nodeType="afterEffect" presetSubtype="4" presetID="22" grpId="1" fill="hold">
                                  <p:stCondLst>
                                    <p:cond delay="0"/>
                                  </p:stCondLst>
                                  <p:childTnLst>
                                    <p:set>
                                      <p:cBhvr>
                                        <p:cTn id="10" fill="hold"/>
                                        <p:tgtEl>
                                          <p:spTgt spid="634">
                                            <p:graphicEl>
                                              <a:chart bldStep="series" categoryIdx="-4" seriesIdx="0"/>
                                            </p:graphicEl>
                                          </p:spTgt>
                                        </p:tgtEl>
                                        <p:attrNameLst>
                                          <p:attrName>style.visibility</p:attrName>
                                        </p:attrNameLst>
                                      </p:cBhvr>
                                      <p:to>
                                        <p:strVal val="visible"/>
                                      </p:to>
                                    </p:set>
                                    <p:animEffect filter="wipe(down)" transition="in">
                                      <p:cBhvr>
                                        <p:cTn id="11" dur="400"/>
                                        <p:tgtEl>
                                          <p:spTgt spid="634">
                                            <p:graphicEl>
                                              <a:chart bldStep="series" categoryIdx="-4" seriesIdx="0"/>
                                            </p:graphicEl>
                                          </p:spTgt>
                                        </p:tgtEl>
                                      </p:cBhvr>
                                    </p:animEffect>
                                  </p:childTnLst>
                                </p:cTn>
                              </p:par>
                            </p:childTnLst>
                          </p:cTn>
                        </p:par>
                        <p:par>
                          <p:cTn id="12" fill="hold">
                            <p:stCondLst>
                              <p:cond delay="800"/>
                            </p:stCondLst>
                            <p:childTnLst>
                              <p:par>
                                <p:cTn id="13" presetClass="entr" nodeType="afterEffect" presetSubtype="4" presetID="22" grpId="1" fill="hold">
                                  <p:stCondLst>
                                    <p:cond delay="0"/>
                                  </p:stCondLst>
                                  <p:childTnLst>
                                    <p:set>
                                      <p:cBhvr>
                                        <p:cTn id="14" fill="hold"/>
                                        <p:tgtEl>
                                          <p:spTgt spid="634">
                                            <p:graphicEl>
                                              <a:chart bldStep="series" categoryIdx="-4" seriesIdx="1"/>
                                            </p:graphicEl>
                                          </p:spTgt>
                                        </p:tgtEl>
                                        <p:attrNameLst>
                                          <p:attrName>style.visibility</p:attrName>
                                        </p:attrNameLst>
                                      </p:cBhvr>
                                      <p:to>
                                        <p:strVal val="visible"/>
                                      </p:to>
                                    </p:set>
                                    <p:animEffect filter="wipe(down)" transition="in">
                                      <p:cBhvr>
                                        <p:cTn id="15" dur="400"/>
                                        <p:tgtEl>
                                          <p:spTgt spid="634">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634" grpId="1">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42"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43" name="30 天"/>
          <p:cNvSpPr txBox="1"/>
          <p:nvPr/>
        </p:nvSpPr>
        <p:spPr>
          <a:xfrm>
            <a:off x="11355344" y="39332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44" name="Line"/>
          <p:cNvSpPr/>
          <p:nvPr/>
        </p:nvSpPr>
        <p:spPr>
          <a:xfrm>
            <a:off x="13008618" y="4449201"/>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45" name="Line"/>
          <p:cNvSpPr/>
          <p:nvPr/>
        </p:nvSpPr>
        <p:spPr>
          <a:xfrm>
            <a:off x="4629963" y="4449201"/>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46" name="2017/08/01"/>
          <p:cNvSpPr txBox="1"/>
          <p:nvPr/>
        </p:nvSpPr>
        <p:spPr>
          <a:xfrm>
            <a:off x="1503875" y="4003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47" name="2017/08/30"/>
          <p:cNvSpPr txBox="1"/>
          <p:nvPr/>
        </p:nvSpPr>
        <p:spPr>
          <a:xfrm>
            <a:off x="19675340" y="4003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
        <p:nvSpPr>
          <p:cNvPr id="648" name="Triangle"/>
          <p:cNvSpPr/>
          <p:nvPr/>
        </p:nvSpPr>
        <p:spPr>
          <a:xfrm rot="16200000">
            <a:off x="9738651" y="682832"/>
            <a:ext cx="4669632" cy="14055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gradFill>
            <a:gsLst>
              <a:gs pos="0">
                <a:schemeClr val="accent2">
                  <a:hueOff val="-2473793"/>
                  <a:satOff val="-50209"/>
                  <a:lumOff val="23543"/>
                </a:schemeClr>
              </a:gs>
              <a:gs pos="100000">
                <a:schemeClr val="accent2"/>
              </a:gs>
            </a:gsLst>
            <a:lin ang="5400000"/>
          </a:gradFill>
          <a:ln w="12700">
            <a:miter lim="400000"/>
          </a:ln>
        </p:spPr>
        <p:txBody>
          <a:bodyPr lIns="71437" tIns="71437" rIns="71437" bIns="71437" anchor="ctr"/>
          <a:lstStyle/>
          <a:p>
            <a:pPr>
              <a:defRPr sz="3200">
                <a:solidFill>
                  <a:srgbClr val="FFFFFF"/>
                </a:solidFill>
              </a:defRPr>
            </a:pPr>
          </a:p>
        </p:txBody>
      </p:sp>
      <p:sp>
        <p:nvSpPr>
          <p:cNvPr id="649" name="Line"/>
          <p:cNvSpPr/>
          <p:nvPr/>
        </p:nvSpPr>
        <p:spPr>
          <a:xfrm flipV="1">
            <a:off x="11540066" y="7878338"/>
            <a:ext cx="1" cy="2882810"/>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50" name="Line"/>
          <p:cNvSpPr/>
          <p:nvPr/>
        </p:nvSpPr>
        <p:spPr>
          <a:xfrm flipV="1">
            <a:off x="19083866" y="5375813"/>
            <a:ext cx="1" cy="5385335"/>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51" name="50,000ETH…"/>
          <p:cNvSpPr txBox="1"/>
          <p:nvPr/>
        </p:nvSpPr>
        <p:spPr>
          <a:xfrm>
            <a:off x="9988881" y="10975866"/>
            <a:ext cx="3102372"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FFFFFF"/>
                </a:solidFill>
                <a:latin typeface="Roboto Regular"/>
                <a:ea typeface="Roboto Regular"/>
                <a:cs typeface="Roboto Regular"/>
                <a:sym typeface="Roboto Regular"/>
              </a:defRPr>
            </a:pPr>
            <a:r>
              <a:t>50,000ETH</a:t>
            </a:r>
          </a:p>
          <a:p>
            <a:pPr>
              <a:defRPr sz="4500">
                <a:solidFill>
                  <a:srgbClr val="FFFFFF"/>
                </a:solidFill>
                <a:latin typeface="Roboto Regular"/>
                <a:ea typeface="Roboto Regular"/>
                <a:cs typeface="Roboto Regular"/>
                <a:sym typeface="Roboto Regular"/>
              </a:defRPr>
            </a:pPr>
            <a:r>
              <a:t>Softcap</a:t>
            </a:r>
          </a:p>
        </p:txBody>
      </p:sp>
      <p:sp>
        <p:nvSpPr>
          <p:cNvPr id="652" name="120,000ETH…"/>
          <p:cNvSpPr txBox="1"/>
          <p:nvPr/>
        </p:nvSpPr>
        <p:spPr>
          <a:xfrm>
            <a:off x="17371806" y="10842516"/>
            <a:ext cx="3424120"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FFFFFF"/>
                </a:solidFill>
                <a:latin typeface="Roboto Regular"/>
                <a:ea typeface="Roboto Regular"/>
                <a:cs typeface="Roboto Regular"/>
                <a:sym typeface="Roboto Regular"/>
              </a:defRPr>
            </a:pPr>
            <a:r>
              <a:t>120,000ETH</a:t>
            </a:r>
          </a:p>
          <a:p>
            <a:pPr>
              <a:defRPr sz="4500">
                <a:solidFill>
                  <a:srgbClr val="FFFFFF"/>
                </a:solidFill>
                <a:latin typeface="Roboto Regular"/>
                <a:ea typeface="Roboto Regular"/>
                <a:cs typeface="Roboto Regular"/>
                <a:sym typeface="Roboto Regular"/>
              </a:defRPr>
            </a:pPr>
            <a:r>
              <a:t>Hardcap</a:t>
            </a:r>
          </a:p>
        </p:txBody>
      </p:sp>
      <p:sp>
        <p:nvSpPr>
          <p:cNvPr id="653" name="0ETH"/>
          <p:cNvSpPr txBox="1"/>
          <p:nvPr/>
        </p:nvSpPr>
        <p:spPr>
          <a:xfrm>
            <a:off x="4178297" y="10842516"/>
            <a:ext cx="1701807"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0ETH</a:t>
            </a:r>
          </a:p>
        </p:txBody>
      </p:sp>
      <p:sp>
        <p:nvSpPr>
          <p:cNvPr id="654" name="Line"/>
          <p:cNvSpPr/>
          <p:nvPr/>
        </p:nvSpPr>
        <p:spPr>
          <a:xfrm flipV="1">
            <a:off x="5029200" y="10000449"/>
            <a:ext cx="1" cy="760699"/>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aphicFrame>
        <p:nvGraphicFramePr>
          <p:cNvPr id="655" name="2D Stacked Column Chart"/>
          <p:cNvGraphicFramePr/>
          <p:nvPr/>
        </p:nvGraphicFramePr>
        <p:xfrm>
          <a:off x="2900298" y="-8503162"/>
          <a:ext cx="16846907" cy="8246402"/>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childTnLst>
                                    <p:set>
                                      <p:cBhvr>
                                        <p:cTn id="6" fill="hold"/>
                                        <p:tgtEl>
                                          <p:spTgt spid="655">
                                            <p:graphicEl>
                                              <a:chart bldStep="gridLegend" categoryIdx="-3" seriesIdx="-3"/>
                                            </p:graphicEl>
                                          </p:spTgt>
                                        </p:tgtEl>
                                        <p:attrNameLst>
                                          <p:attrName>style.visibility</p:attrName>
                                        </p:attrNameLst>
                                      </p:cBhvr>
                                      <p:to>
                                        <p:strVal val="visible"/>
                                      </p:to>
                                    </p:set>
                                    <p:animEffect filter="wipe(down)" transition="in">
                                      <p:cBhvr>
                                        <p:cTn id="7" dur="400"/>
                                        <p:tgtEl>
                                          <p:spTgt spid="655">
                                            <p:graphicEl>
                                              <a:chart bldStep="gridLegend" categoryIdx="-3" seriesIdx="-3"/>
                                            </p:graphicEl>
                                          </p:spTgt>
                                        </p:tgtEl>
                                      </p:cBhvr>
                                    </p:animEffect>
                                  </p:childTnLst>
                                </p:cTn>
                              </p:par>
                            </p:childTnLst>
                          </p:cTn>
                        </p:par>
                        <p:par>
                          <p:cTn id="8" fill="hold">
                            <p:stCondLst>
                              <p:cond delay="400"/>
                            </p:stCondLst>
                            <p:childTnLst>
                              <p:par>
                                <p:cTn id="9" presetClass="entr" nodeType="afterEffect" presetSubtype="4" presetID="22" grpId="1" fill="hold">
                                  <p:stCondLst>
                                    <p:cond delay="0"/>
                                  </p:stCondLst>
                                  <p:childTnLst>
                                    <p:set>
                                      <p:cBhvr>
                                        <p:cTn id="10" fill="hold"/>
                                        <p:tgtEl>
                                          <p:spTgt spid="655">
                                            <p:graphicEl>
                                              <a:chart bldStep="series" categoryIdx="-4" seriesIdx="0"/>
                                            </p:graphicEl>
                                          </p:spTgt>
                                        </p:tgtEl>
                                        <p:attrNameLst>
                                          <p:attrName>style.visibility</p:attrName>
                                        </p:attrNameLst>
                                      </p:cBhvr>
                                      <p:to>
                                        <p:strVal val="visible"/>
                                      </p:to>
                                    </p:set>
                                    <p:animEffect filter="wipe(down)" transition="in">
                                      <p:cBhvr>
                                        <p:cTn id="11" dur="400"/>
                                        <p:tgtEl>
                                          <p:spTgt spid="655">
                                            <p:graphicEl>
                                              <a:chart bldStep="series" categoryIdx="-4" seriesIdx="0"/>
                                            </p:graphicEl>
                                          </p:spTgt>
                                        </p:tgtEl>
                                      </p:cBhvr>
                                    </p:animEffect>
                                  </p:childTnLst>
                                </p:cTn>
                              </p:par>
                            </p:childTnLst>
                          </p:cTn>
                        </p:par>
                        <p:par>
                          <p:cTn id="12" fill="hold">
                            <p:stCondLst>
                              <p:cond delay="800"/>
                            </p:stCondLst>
                            <p:childTnLst>
                              <p:par>
                                <p:cTn id="13" presetClass="entr" nodeType="afterEffect" presetSubtype="4" presetID="22" grpId="1" fill="hold">
                                  <p:stCondLst>
                                    <p:cond delay="0"/>
                                  </p:stCondLst>
                                  <p:childTnLst>
                                    <p:set>
                                      <p:cBhvr>
                                        <p:cTn id="14" fill="hold"/>
                                        <p:tgtEl>
                                          <p:spTgt spid="655">
                                            <p:graphicEl>
                                              <a:chart bldStep="series" categoryIdx="-4" seriesIdx="1"/>
                                            </p:graphicEl>
                                          </p:spTgt>
                                        </p:tgtEl>
                                        <p:attrNameLst>
                                          <p:attrName>style.visibility</p:attrName>
                                        </p:attrNameLst>
                                      </p:cBhvr>
                                      <p:to>
                                        <p:strVal val="visible"/>
                                      </p:to>
                                    </p:set>
                                    <p:animEffect filter="wipe(down)" transition="in">
                                      <p:cBhvr>
                                        <p:cTn id="15" dur="400"/>
                                        <p:tgtEl>
                                          <p:spTgt spid="655">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655" grpId="1">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57" name="代币众售"/>
          <p:cNvSpPr txBox="1"/>
          <p:nvPr/>
        </p:nvSpPr>
        <p:spPr>
          <a:xfrm>
            <a:off x="3284314" y="-74686"/>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58" name="2017/08/01 - 2017/08/30"/>
          <p:cNvSpPr txBox="1"/>
          <p:nvPr/>
        </p:nvSpPr>
        <p:spPr>
          <a:xfrm>
            <a:off x="10675483" y="833364"/>
            <a:ext cx="6694618"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2017/08/01 - 2017/08/30</a:t>
            </a:r>
          </a:p>
        </p:txBody>
      </p:sp>
      <p:grpSp>
        <p:nvGrpSpPr>
          <p:cNvPr id="661" name="Group"/>
          <p:cNvGrpSpPr/>
          <p:nvPr/>
        </p:nvGrpSpPr>
        <p:grpSpPr>
          <a:xfrm>
            <a:off x="3307863" y="3010384"/>
            <a:ext cx="10973601" cy="2446824"/>
            <a:chOff x="0" y="1191105"/>
            <a:chExt cx="10973599" cy="2446823"/>
          </a:xfrm>
        </p:grpSpPr>
        <p:sp>
          <p:nvSpPr>
            <p:cNvPr id="659" name="1. 众筹基于以太坊智能合约"/>
            <p:cNvSpPr txBox="1"/>
            <p:nvPr/>
          </p:nvSpPr>
          <p:spPr>
            <a:xfrm>
              <a:off x="0" y="1191105"/>
              <a:ext cx="9335541"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1. 众筹基于以太坊智能合约</a:t>
              </a:r>
            </a:p>
          </p:txBody>
        </p:sp>
        <p:sp>
          <p:nvSpPr>
            <p:cNvPr id="660" name="所有参与众筹的ETH都需要通过普通以太坊转账，转到智能合约地址。未能成功参与ICO的ETH会被立即返还到原来的账号。"/>
            <p:cNvSpPr txBox="1"/>
            <p:nvPr/>
          </p:nvSpPr>
          <p:spPr>
            <a:xfrm>
              <a:off x="87655" y="1892255"/>
              <a:ext cx="10885945"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solidFill>
                    <a:srgbClr val="FFFFFF"/>
                  </a:solidFill>
                  <a:latin typeface="Roboto Regular"/>
                  <a:ea typeface="Roboto Regular"/>
                  <a:cs typeface="Roboto Regular"/>
                  <a:sym typeface="Roboto Regular"/>
                </a:defRPr>
              </a:lvl1pPr>
            </a:lstStyle>
            <a:p>
              <a:pPr/>
              <a:r>
                <a:t>所有参与众筹的ETH都需要通过普通以太坊转账，转到智能合约地址。未能成功参与ICO的ETH会被立即返还到原来的账号。</a:t>
              </a:r>
            </a:p>
          </p:txBody>
        </p:sp>
      </p:grpSp>
      <p:grpSp>
        <p:nvGrpSpPr>
          <p:cNvPr id="664" name="Group"/>
          <p:cNvGrpSpPr/>
          <p:nvPr/>
        </p:nvGrpSpPr>
        <p:grpSpPr>
          <a:xfrm>
            <a:off x="3307863" y="6102997"/>
            <a:ext cx="11026541" cy="2748437"/>
            <a:chOff x="0" y="781049"/>
            <a:chExt cx="11026539" cy="2748436"/>
          </a:xfrm>
        </p:grpSpPr>
        <p:sp>
          <p:nvSpPr>
            <p:cNvPr id="662" name="2. LRC使用ERC20标准"/>
            <p:cNvSpPr txBox="1"/>
            <p:nvPr/>
          </p:nvSpPr>
          <p:spPr>
            <a:xfrm>
              <a:off x="0" y="781049"/>
              <a:ext cx="8854477"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2. LRC使用ERC20标准</a:t>
              </a:r>
            </a:p>
          </p:txBody>
        </p:sp>
        <p:sp>
          <p:nvSpPr>
            <p:cNvPr id="663" name="我们的代币LRC符合ERC20标准，并且所有出售的代币在ETH入账时实时发行并转账给用户的ETH地址。切记不要通过交易所直接提现ETH到我们ICO的众筹地址。"/>
            <p:cNvSpPr txBox="1"/>
            <p:nvPr/>
          </p:nvSpPr>
          <p:spPr>
            <a:xfrm>
              <a:off x="28073" y="1773019"/>
              <a:ext cx="10998467" cy="17564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2400">
                  <a:solidFill>
                    <a:srgbClr val="FFFFFF"/>
                  </a:solidFill>
                  <a:latin typeface="Roboto Regular"/>
                  <a:ea typeface="Roboto Regular"/>
                  <a:cs typeface="Roboto Regular"/>
                  <a:sym typeface="Roboto Regular"/>
                </a:defRPr>
              </a:pPr>
              <a:r>
                <a:t>我们的代币LRC符合ERC20标准，并且所有出售的代币在ETH入账时实时发行并转账给用户的ETH地址。</a:t>
              </a:r>
              <a:r>
                <a:rPr>
                  <a:solidFill>
                    <a:schemeClr val="accent3">
                      <a:satOff val="18648"/>
                      <a:lumOff val="5971"/>
                    </a:schemeClr>
                  </a:solidFill>
                  <a:latin typeface="Roboto Bold"/>
                  <a:ea typeface="Roboto Bold"/>
                  <a:cs typeface="Roboto Bold"/>
                  <a:sym typeface="Roboto Bold"/>
                </a:rPr>
                <a:t>切记不要通过交易所直接提现ETH到我们ICO的众筹地址</a:t>
              </a:r>
              <a:r>
                <a:t>。</a:t>
              </a:r>
            </a:p>
          </p:txBody>
        </p:sp>
      </p:grpSp>
      <p:grpSp>
        <p:nvGrpSpPr>
          <p:cNvPr id="667" name="Group"/>
          <p:cNvGrpSpPr/>
          <p:nvPr/>
        </p:nvGrpSpPr>
        <p:grpSpPr>
          <a:xfrm>
            <a:off x="3307863" y="9165929"/>
            <a:ext cx="11010324" cy="2888748"/>
            <a:chOff x="0" y="1202547"/>
            <a:chExt cx="11010322" cy="2888747"/>
          </a:xfrm>
        </p:grpSpPr>
        <p:sp>
          <p:nvSpPr>
            <p:cNvPr id="665" name="3. LRC具有原生流动性"/>
            <p:cNvSpPr txBox="1"/>
            <p:nvPr/>
          </p:nvSpPr>
          <p:spPr>
            <a:xfrm>
              <a:off x="0" y="1202547"/>
              <a:ext cx="9084561" cy="15300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3. LRC具有原生流动性</a:t>
              </a:r>
            </a:p>
          </p:txBody>
        </p:sp>
        <p:sp>
          <p:nvSpPr>
            <p:cNvPr id="666" name="Loopring上线后，可以支持所有ERC20代币间的交易，包括LRC。Loopring为以太坊ICO生态提供0成本的上市交易。"/>
            <p:cNvSpPr txBox="1"/>
            <p:nvPr/>
          </p:nvSpPr>
          <p:spPr>
            <a:xfrm>
              <a:off x="28032" y="1813017"/>
              <a:ext cx="10982291" cy="22782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solidFill>
                    <a:srgbClr val="FFFFFF"/>
                  </a:solidFill>
                  <a:latin typeface="Roboto Regular"/>
                  <a:ea typeface="Roboto Regular"/>
                  <a:cs typeface="Roboto Regular"/>
                  <a:sym typeface="Roboto Regular"/>
                </a:defRPr>
              </a:lvl1pPr>
            </a:lstStyle>
            <a:p>
              <a:pPr/>
              <a:r>
                <a:t>Loopring上线后，可以支持所有ERC20代币间的交易，包括LRC。Loopring为以太坊ICO生态提供0成本的上市交易。</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64"/>
                                        </p:tgtEl>
                                        <p:attrNameLst>
                                          <p:attrName>style.visibility</p:attrName>
                                        </p:attrNameLst>
                                      </p:cBhvr>
                                      <p:to>
                                        <p:strVal val="visible"/>
                                      </p:to>
                                    </p:set>
                                    <p:animEffect filter="dissolve" transition="in">
                                      <p:cBhvr>
                                        <p:cTn id="7" dur="1000"/>
                                        <p:tgtEl>
                                          <p:spTgt spid="66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667"/>
                                        </p:tgtEl>
                                        <p:attrNameLst>
                                          <p:attrName>style.visibility</p:attrName>
                                        </p:attrNameLst>
                                      </p:cBhvr>
                                      <p:to>
                                        <p:strVal val="visible"/>
                                      </p:to>
                                    </p:set>
                                    <p:animEffect filter="dissolve" transition="in">
                                      <p:cBhvr>
                                        <p:cTn id="12"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4" grpId="1"/>
      <p:bldP build="whole" bldLvl="1" animBg="1" rev="0" advAuto="0" spid="667" grpId="2"/>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69" name="计划"/>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rgbClr val="53585F"/>
                </a:solidFill>
                <a:latin typeface="Roboto Bold"/>
                <a:ea typeface="Roboto Bold"/>
                <a:cs typeface="Roboto Bold"/>
                <a:sym typeface="Roboto Bold"/>
              </a:defRPr>
            </a:lvl1pPr>
          </a:lstStyle>
          <a:p>
            <a:pPr/>
            <a:r>
              <a:t>计划</a:t>
            </a:r>
          </a:p>
        </p:txBody>
      </p:sp>
      <p:pic>
        <p:nvPicPr>
          <p:cNvPr id="670" name="屏幕快照 2017-06-29 15.30.47.jpg" descr="屏幕快照 2017-06-29 15.30.47.jpg"/>
          <p:cNvPicPr>
            <a:picLocks noChangeAspect="1"/>
          </p:cNvPicPr>
          <p:nvPr/>
        </p:nvPicPr>
        <p:blipFill>
          <a:blip r:embed="rId2">
            <a:extLst/>
          </a:blip>
          <a:stretch>
            <a:fillRect/>
          </a:stretch>
        </p:blipFill>
        <p:spPr>
          <a:xfrm>
            <a:off x="8983631" y="133350"/>
            <a:ext cx="12750801" cy="13449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672" name="foundation@loopring.org…"/>
          <p:cNvSpPr txBox="1"/>
          <p:nvPr/>
        </p:nvSpPr>
        <p:spPr>
          <a:xfrm>
            <a:off x="10365779" y="10267967"/>
            <a:ext cx="3652442" cy="177591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400">
                <a:solidFill>
                  <a:srgbClr val="FFFFFF"/>
                </a:solidFill>
                <a:latin typeface="Roboto Regular"/>
                <a:ea typeface="Roboto Regular"/>
                <a:cs typeface="Roboto Regular"/>
                <a:sym typeface="Roboto Regular"/>
              </a:defRPr>
            </a:pPr>
            <a:endParaRPr u="sng"/>
          </a:p>
          <a:p>
            <a:pPr>
              <a:defRPr sz="2400">
                <a:solidFill>
                  <a:srgbClr val="FFFFFF"/>
                </a:solidFill>
                <a:latin typeface="Roboto Regular"/>
                <a:ea typeface="Roboto Regular"/>
                <a:cs typeface="Roboto Regular"/>
                <a:sym typeface="Roboto Regular"/>
              </a:defRPr>
            </a:pPr>
            <a:endParaRPr u="sng"/>
          </a:p>
          <a:p>
            <a:pPr>
              <a:defRPr sz="2400">
                <a:solidFill>
                  <a:srgbClr val="FFFFFF"/>
                </a:solidFill>
                <a:latin typeface="Roboto Regular"/>
                <a:ea typeface="Roboto Regular"/>
                <a:cs typeface="Roboto Regular"/>
                <a:sym typeface="Roboto Regular"/>
              </a:defRPr>
            </a:pPr>
            <a:r>
              <a:rPr u="sng">
                <a:hlinkClick r:id="rId2" invalidUrl="" action="" tgtFrame="" tooltip="" history="1" highlightClick="0" endSnd="0"/>
              </a:rPr>
              <a:t>foundation@loopring.org</a:t>
            </a:r>
          </a:p>
          <a:p>
            <a:pPr>
              <a:defRPr sz="2400">
                <a:solidFill>
                  <a:srgbClr val="FFFFFF"/>
                </a:solidFill>
                <a:latin typeface="Roboto Regular"/>
                <a:ea typeface="Roboto Regular"/>
                <a:cs typeface="Roboto Regular"/>
                <a:sym typeface="Roboto Regular"/>
              </a:defRPr>
            </a:pPr>
            <a:r>
              <a:rPr u="sng">
                <a:hlinkClick r:id="rId3" invalidUrl="" action="" tgtFrame="" tooltip="" history="1" highlightClick="0" endSnd="0"/>
              </a:rPr>
              <a:t>https://loopring.org</a:t>
            </a:r>
          </a:p>
        </p:txBody>
      </p:sp>
      <p:pic>
        <p:nvPicPr>
          <p:cNvPr id="673" name="wechat-m.png" descr="wechat-m.png"/>
          <p:cNvPicPr>
            <a:picLocks noChangeAspect="1"/>
          </p:cNvPicPr>
          <p:nvPr/>
        </p:nvPicPr>
        <p:blipFill>
          <a:blip r:embed="rId4">
            <a:extLst/>
          </a:blip>
          <a:stretch>
            <a:fillRect/>
          </a:stretch>
        </p:blipFill>
        <p:spPr>
          <a:xfrm>
            <a:off x="10350500" y="4572000"/>
            <a:ext cx="3683000" cy="4572000"/>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EEEEE"/>
        </a:solidFill>
      </p:bgPr>
    </p:bg>
    <p:spTree>
      <p:nvGrpSpPr>
        <p:cNvPr id="1" name=""/>
        <p:cNvGrpSpPr/>
        <p:nvPr/>
      </p:nvGrpSpPr>
      <p:grpSpPr>
        <a:xfrm>
          <a:off x="0" y="0"/>
          <a:ext cx="0" cy="0"/>
          <a:chOff x="0" y="0"/>
          <a:chExt cx="0" cy="0"/>
        </a:xfrm>
      </p:grpSpPr>
      <p:pic>
        <p:nvPicPr>
          <p:cNvPr id="185" name="屏幕快照 2017-06-29 15.15.42.jpg" descr="屏幕快照 2017-06-29 15.15.42.jpg"/>
          <p:cNvPicPr>
            <a:picLocks noChangeAspect="1"/>
          </p:cNvPicPr>
          <p:nvPr/>
        </p:nvPicPr>
        <p:blipFill>
          <a:blip r:embed="rId2">
            <a:extLst/>
          </a:blip>
          <a:stretch>
            <a:fillRect/>
          </a:stretch>
        </p:blipFill>
        <p:spPr>
          <a:xfrm>
            <a:off x="9205559" y="-14071600"/>
            <a:ext cx="13893801" cy="13208000"/>
          </a:xfrm>
          <a:prstGeom prst="rect">
            <a:avLst/>
          </a:prstGeom>
          <a:ln w="12700">
            <a:miter lim="400000"/>
          </a:ln>
        </p:spPr>
      </p:pic>
      <p:sp>
        <p:nvSpPr>
          <p:cNvPr id="186"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团队</a:t>
            </a:r>
          </a:p>
        </p:txBody>
      </p:sp>
      <p:pic>
        <p:nvPicPr>
          <p:cNvPr id="187" name="屏幕快照 2017-06-29 15.19.02.jpg" descr="屏幕快照 2017-06-29 15.19.02.jpg"/>
          <p:cNvPicPr>
            <a:picLocks noChangeAspect="1"/>
          </p:cNvPicPr>
          <p:nvPr/>
        </p:nvPicPr>
        <p:blipFill>
          <a:blip r:embed="rId3">
            <a:extLst/>
          </a:blip>
          <a:stretch>
            <a:fillRect/>
          </a:stretch>
        </p:blipFill>
        <p:spPr>
          <a:xfrm>
            <a:off x="379924" y="-5587784"/>
            <a:ext cx="8382001" cy="3581401"/>
          </a:xfrm>
          <a:prstGeom prst="rect">
            <a:avLst/>
          </a:prstGeom>
          <a:ln w="12700">
            <a:miter lim="400000"/>
          </a:ln>
        </p:spPr>
      </p:pic>
      <p:sp>
        <p:nvSpPr>
          <p:cNvPr id="188" name="4位 - Google工程师…"/>
          <p:cNvSpPr txBox="1"/>
          <p:nvPr/>
        </p:nvSpPr>
        <p:spPr>
          <a:xfrm>
            <a:off x="8855655" y="446861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pic>
        <p:nvPicPr>
          <p:cNvPr id="189" name="Screen Shot 2017-07-18 at 11.14.57.jpg" descr="Screen Shot 2017-07-18 at 11.14.57.jpg"/>
          <p:cNvPicPr>
            <a:picLocks noChangeAspect="1"/>
          </p:cNvPicPr>
          <p:nvPr/>
        </p:nvPicPr>
        <p:blipFill>
          <a:blip r:embed="rId4">
            <a:extLst/>
          </a:blip>
          <a:stretch>
            <a:fillRect/>
          </a:stretch>
        </p:blipFill>
        <p:spPr>
          <a:xfrm>
            <a:off x="9442053" y="16596143"/>
            <a:ext cx="14038460" cy="13035714"/>
          </a:xfrm>
          <a:prstGeom prst="rect">
            <a:avLst/>
          </a:prstGeom>
          <a:ln w="12700">
            <a:miter lim="400000"/>
          </a:ln>
        </p:spPr>
      </p:pic>
      <p:pic>
        <p:nvPicPr>
          <p:cNvPr id="190" name="Screen Shot 2017-07-18 at 11.15.05.jpg" descr="Screen Shot 2017-07-18 at 11.15.05.jpg"/>
          <p:cNvPicPr>
            <a:picLocks noChangeAspect="1"/>
          </p:cNvPicPr>
          <p:nvPr/>
        </p:nvPicPr>
        <p:blipFill>
          <a:blip r:embed="rId5">
            <a:extLst/>
          </a:blip>
          <a:stretch>
            <a:fillRect/>
          </a:stretch>
        </p:blipFill>
        <p:spPr>
          <a:xfrm>
            <a:off x="183332" y="23527081"/>
            <a:ext cx="8775184" cy="5828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192"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rgbClr val="DCDEE0"/>
                </a:solidFill>
                <a:latin typeface="Roboto Bold"/>
                <a:ea typeface="Roboto Bold"/>
                <a:cs typeface="Roboto Bold"/>
                <a:sym typeface="Roboto Bold"/>
              </a:defRPr>
            </a:lvl1pPr>
          </a:lstStyle>
          <a:p>
            <a:pPr/>
            <a:r>
              <a:t>团队</a:t>
            </a:r>
          </a:p>
        </p:txBody>
      </p:sp>
      <p:sp>
        <p:nvSpPr>
          <p:cNvPr id="193" name="4位 - Google工程师…"/>
          <p:cNvSpPr txBox="1"/>
          <p:nvPr/>
        </p:nvSpPr>
        <p:spPr>
          <a:xfrm>
            <a:off x="8855655" y="-594539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2外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pic>
        <p:nvPicPr>
          <p:cNvPr id="194" name="Screen Shot 2017-07-18 at 11.14.57.jpg" descr="Screen Shot 2017-07-18 at 11.14.57.jpg"/>
          <p:cNvPicPr>
            <a:picLocks noChangeAspect="1"/>
          </p:cNvPicPr>
          <p:nvPr/>
        </p:nvPicPr>
        <p:blipFill>
          <a:blip r:embed="rId2">
            <a:extLst/>
          </a:blip>
          <a:stretch>
            <a:fillRect/>
          </a:stretch>
        </p:blipFill>
        <p:spPr>
          <a:xfrm>
            <a:off x="9442053" y="340143"/>
            <a:ext cx="14038460" cy="13035714"/>
          </a:xfrm>
          <a:prstGeom prst="rect">
            <a:avLst/>
          </a:prstGeom>
          <a:ln w="12700">
            <a:miter lim="400000"/>
          </a:ln>
        </p:spPr>
      </p:pic>
      <p:pic>
        <p:nvPicPr>
          <p:cNvPr id="195" name="Screen Shot 2017-07-18 at 11.15.05.jpg" descr="Screen Shot 2017-07-18 at 11.15.05.jpg"/>
          <p:cNvPicPr>
            <a:picLocks noChangeAspect="1"/>
          </p:cNvPicPr>
          <p:nvPr/>
        </p:nvPicPr>
        <p:blipFill>
          <a:blip r:embed="rId3">
            <a:extLst/>
          </a:blip>
          <a:stretch>
            <a:fillRect/>
          </a:stretch>
        </p:blipFill>
        <p:spPr>
          <a:xfrm>
            <a:off x="183332" y="7271080"/>
            <a:ext cx="8775184" cy="5828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197" name="24-Hour Trade Volume…"/>
          <p:cNvSpPr txBox="1"/>
          <p:nvPr/>
        </p:nvSpPr>
        <p:spPr>
          <a:xfrm>
            <a:off x="26084085" y="7171635"/>
            <a:ext cx="6032705"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latin typeface="Roboto Regular"/>
                <a:ea typeface="Roboto Regular"/>
                <a:cs typeface="Roboto Regular"/>
                <a:sym typeface="Roboto Regular"/>
              </a:defRPr>
            </a:pPr>
            <a:r>
              <a:t>24-Hour Trade Volume</a:t>
            </a:r>
          </a:p>
          <a:p>
            <a:pPr>
              <a:defRPr sz="4500">
                <a:latin typeface="Roboto Regular"/>
                <a:ea typeface="Roboto Regular"/>
                <a:cs typeface="Roboto Regular"/>
                <a:sym typeface="Roboto Regular"/>
              </a:defRPr>
            </a:pPr>
            <a:r>
              <a:t>on Global Exchanges</a:t>
            </a:r>
          </a:p>
        </p:txBody>
      </p:sp>
      <p:sp>
        <p:nvSpPr>
          <p:cNvPr id="198" name="$5B"/>
          <p:cNvSpPr txBox="1"/>
          <p:nvPr/>
        </p:nvSpPr>
        <p:spPr>
          <a:xfrm>
            <a:off x="27386731" y="4902890"/>
            <a:ext cx="3427413"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$5B</a:t>
            </a:r>
          </a:p>
        </p:txBody>
      </p:sp>
      <p:sp>
        <p:nvSpPr>
          <p:cNvPr id="199" name="公有链代币总市值"/>
          <p:cNvSpPr txBox="1"/>
          <p:nvPr/>
        </p:nvSpPr>
        <p:spPr>
          <a:xfrm>
            <a:off x="8868612" y="8048981"/>
            <a:ext cx="4727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公有链代币总市值</a:t>
            </a:r>
          </a:p>
        </p:txBody>
      </p:sp>
      <p:sp>
        <p:nvSpPr>
          <p:cNvPr id="200" name="1090亿美金"/>
          <p:cNvSpPr txBox="1"/>
          <p:nvPr/>
        </p:nvSpPr>
        <p:spPr>
          <a:xfrm>
            <a:off x="6520995" y="5443687"/>
            <a:ext cx="9166474"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1090亿美金</a:t>
            </a:r>
          </a:p>
        </p:txBody>
      </p:sp>
      <p:sp>
        <p:nvSpPr>
          <p:cNvPr id="201" name="同比增长830%↑"/>
          <p:cNvSpPr txBox="1"/>
          <p:nvPr/>
        </p:nvSpPr>
        <p:spPr>
          <a:xfrm>
            <a:off x="13669257" y="4724043"/>
            <a:ext cx="4193748"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同比增长830%↑</a:t>
            </a:r>
          </a:p>
        </p:txBody>
      </p:sp>
      <p:pic>
        <p:nvPicPr>
          <p:cNvPr id="202" name="屏幕快照 2017-06-25 18.07.47.jpg" descr="屏幕快照 2017-06-25 18.07.47.jpg"/>
          <p:cNvPicPr>
            <a:picLocks noChangeAspect="1"/>
          </p:cNvPicPr>
          <p:nvPr/>
        </p:nvPicPr>
        <p:blipFill>
          <a:blip r:embed="rId2">
            <a:alphaModFix amt="50587"/>
            <a:extLst/>
          </a:blip>
          <a:stretch>
            <a:fillRect/>
          </a:stretch>
        </p:blipFill>
        <p:spPr>
          <a:xfrm>
            <a:off x="11331575" y="-2272005"/>
            <a:ext cx="1720683" cy="19514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01"/>
                                        </p:tgtEl>
                                        <p:attrNameLst>
                                          <p:attrName>style.visibility</p:attrName>
                                        </p:attrNameLst>
                                      </p:cBhvr>
                                      <p:to>
                                        <p:strVal val="visible"/>
                                      </p:to>
                                    </p:set>
                                    <p:anim calcmode="lin" valueType="num">
                                      <p:cBhvr>
                                        <p:cTn id="7" dur="750" fill="hold"/>
                                        <p:tgtEl>
                                          <p:spTgt spid="201"/>
                                        </p:tgtEl>
                                        <p:attrNameLst>
                                          <p:attrName>ppt_w</p:attrName>
                                        </p:attrNameLst>
                                      </p:cBhvr>
                                      <p:tavLst>
                                        <p:tav tm="0">
                                          <p:val>
                                            <p:fltVal val="0"/>
                                          </p:val>
                                        </p:tav>
                                        <p:tav tm="100000">
                                          <p:val>
                                            <p:strVal val="#ppt_w"/>
                                          </p:val>
                                        </p:tav>
                                      </p:tavLst>
                                    </p:anim>
                                    <p:anim calcmode="lin" valueType="num">
                                      <p:cBhvr>
                                        <p:cTn id="8" dur="750" fill="hold"/>
                                        <p:tgtEl>
                                          <p:spTgt spid="2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204" name="公有链代币总市值"/>
          <p:cNvSpPr txBox="1"/>
          <p:nvPr/>
        </p:nvSpPr>
        <p:spPr>
          <a:xfrm>
            <a:off x="3096913" y="8048981"/>
            <a:ext cx="4727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公有链代币总市值</a:t>
            </a:r>
          </a:p>
        </p:txBody>
      </p:sp>
      <p:sp>
        <p:nvSpPr>
          <p:cNvPr id="205" name="1090亿美金"/>
          <p:cNvSpPr txBox="1"/>
          <p:nvPr/>
        </p:nvSpPr>
        <p:spPr>
          <a:xfrm>
            <a:off x="749296" y="5443687"/>
            <a:ext cx="9166474"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1090亿美金</a:t>
            </a:r>
          </a:p>
        </p:txBody>
      </p:sp>
      <p:sp>
        <p:nvSpPr>
          <p:cNvPr id="206" name="同比增长830%↑"/>
          <p:cNvSpPr txBox="1"/>
          <p:nvPr/>
        </p:nvSpPr>
        <p:spPr>
          <a:xfrm>
            <a:off x="7897558" y="4724043"/>
            <a:ext cx="4193748"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同比增长830%↑</a:t>
            </a:r>
          </a:p>
        </p:txBody>
      </p:sp>
      <p:sp>
        <p:nvSpPr>
          <p:cNvPr id="207" name="24小时全球交易额"/>
          <p:cNvSpPr txBox="1"/>
          <p:nvPr/>
        </p:nvSpPr>
        <p:spPr>
          <a:xfrm>
            <a:off x="14443439" y="8048981"/>
            <a:ext cx="4799571"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24小时全球交易额</a:t>
            </a:r>
          </a:p>
        </p:txBody>
      </p:sp>
      <p:sp>
        <p:nvSpPr>
          <p:cNvPr id="208" name="50亿美金"/>
          <p:cNvSpPr txBox="1"/>
          <p:nvPr/>
        </p:nvSpPr>
        <p:spPr>
          <a:xfrm>
            <a:off x="13108193" y="5443687"/>
            <a:ext cx="7213725"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50亿美金</a:t>
            </a:r>
          </a:p>
        </p:txBody>
      </p:sp>
      <p:sp>
        <p:nvSpPr>
          <p:cNvPr id="209" name="同比增长1250%↑"/>
          <p:cNvSpPr txBox="1"/>
          <p:nvPr/>
        </p:nvSpPr>
        <p:spPr>
          <a:xfrm>
            <a:off x="19119208" y="4724043"/>
            <a:ext cx="451549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同比增长1250%↑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09"/>
                                        </p:tgtEl>
                                        <p:attrNameLst>
                                          <p:attrName>style.visibility</p:attrName>
                                        </p:attrNameLst>
                                      </p:cBhvr>
                                      <p:to>
                                        <p:strVal val="visible"/>
                                      </p:to>
                                    </p:set>
                                    <p:anim calcmode="lin" valueType="num">
                                      <p:cBhvr>
                                        <p:cTn id="7" dur="750" fill="hold"/>
                                        <p:tgtEl>
                                          <p:spTgt spid="209"/>
                                        </p:tgtEl>
                                        <p:attrNameLst>
                                          <p:attrName>ppt_w</p:attrName>
                                        </p:attrNameLst>
                                      </p:cBhvr>
                                      <p:tavLst>
                                        <p:tav tm="0">
                                          <p:val>
                                            <p:fltVal val="0"/>
                                          </p:val>
                                        </p:tav>
                                        <p:tav tm="100000">
                                          <p:val>
                                            <p:strVal val="#ppt_w"/>
                                          </p:val>
                                        </p:tav>
                                      </p:tavLst>
                                    </p:anim>
                                    <p:anim calcmode="lin" valueType="num">
                                      <p:cBhvr>
                                        <p:cTn id="8" dur="750" fill="hold"/>
                                        <p:tgtEl>
                                          <p:spTgt spid="2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211" name="Cryptocurrency Market Cap…"/>
          <p:cNvSpPr txBox="1"/>
          <p:nvPr/>
        </p:nvSpPr>
        <p:spPr>
          <a:xfrm>
            <a:off x="-7456378" y="7171635"/>
            <a:ext cx="7311883"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latin typeface="Roboto Regular"/>
                <a:ea typeface="Roboto Regular"/>
                <a:cs typeface="Roboto Regular"/>
                <a:sym typeface="Roboto Regular"/>
              </a:defRPr>
            </a:pPr>
            <a:r>
              <a:t>Cryptocurrency Market Cap</a:t>
            </a:r>
          </a:p>
          <a:p>
            <a:pPr>
              <a:defRPr sz="4500">
                <a:latin typeface="Roboto Regular"/>
                <a:ea typeface="Roboto Regular"/>
                <a:cs typeface="Roboto Regular"/>
                <a:sym typeface="Roboto Regular"/>
              </a:defRPr>
            </a:pPr>
            <a:r>
              <a:t>on Public Blockchain</a:t>
            </a:r>
          </a:p>
        </p:txBody>
      </p:sp>
      <p:sp>
        <p:nvSpPr>
          <p:cNvPr id="212" name="$109B"/>
          <p:cNvSpPr txBox="1"/>
          <p:nvPr/>
        </p:nvSpPr>
        <p:spPr>
          <a:xfrm>
            <a:off x="-6691550" y="4902890"/>
            <a:ext cx="5525890"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$109B</a:t>
            </a:r>
          </a:p>
        </p:txBody>
      </p:sp>
      <p:sp>
        <p:nvSpPr>
          <p:cNvPr id="213"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solidFill>
                <a:latin typeface="Roboto Bold"/>
                <a:ea typeface="Roboto Bold"/>
                <a:cs typeface="Roboto Bold"/>
                <a:sym typeface="Roboto Bold"/>
              </a:defRPr>
            </a:pPr>
            <a:r>
              <a:t>Bter</a:t>
            </a:r>
          </a:p>
        </p:txBody>
      </p:sp>
      <p:sp>
        <p:nvSpPr>
          <p:cNvPr id="214"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15" name="问题#1: 用户资产需要托管…"/>
          <p:cNvSpPr/>
          <p:nvPr/>
        </p:nvSpPr>
        <p:spPr>
          <a:xfrm>
            <a:off x="-13723896" y="519833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16" name="24小时全球交易额"/>
          <p:cNvSpPr txBox="1"/>
          <p:nvPr/>
        </p:nvSpPr>
        <p:spPr>
          <a:xfrm>
            <a:off x="1380527" y="7920452"/>
            <a:ext cx="4799571"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24小时全球交易额</a:t>
            </a:r>
          </a:p>
        </p:txBody>
      </p:sp>
      <p:sp>
        <p:nvSpPr>
          <p:cNvPr id="217" name="50亿美金"/>
          <p:cNvSpPr txBox="1"/>
          <p:nvPr/>
        </p:nvSpPr>
        <p:spPr>
          <a:xfrm>
            <a:off x="45281" y="5315157"/>
            <a:ext cx="7213725"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50亿美金</a:t>
            </a:r>
          </a:p>
        </p:txBody>
      </p:sp>
      <p:sp>
        <p:nvSpPr>
          <p:cNvPr id="218" name="同比增长1250%↑"/>
          <p:cNvSpPr txBox="1"/>
          <p:nvPr/>
        </p:nvSpPr>
        <p:spPr>
          <a:xfrm>
            <a:off x="6056295" y="4595513"/>
            <a:ext cx="451549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同比增长1250%↑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4"/>
                                        </p:tgtEl>
                                        <p:attrNameLst>
                                          <p:attrName>style.visibility</p:attrName>
                                        </p:attrNameLst>
                                      </p:cBhvr>
                                      <p:to>
                                        <p:strVal val="visible"/>
                                      </p:to>
                                    </p:set>
                                    <p:animEffect filter="dissolve" transition="in">
                                      <p:cBhvr>
                                        <p:cTn id="7"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20"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21"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22"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23" name="问题#1: 用户资产需要托管…"/>
          <p:cNvSpPr/>
          <p:nvPr/>
        </p:nvSpPr>
        <p:spPr>
          <a:xfrm>
            <a:off x="1272857" y="519833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24" name="问题#2: 交易所内幕交易…"/>
          <p:cNvSpPr/>
          <p:nvPr/>
        </p:nvSpPr>
        <p:spPr>
          <a:xfrm>
            <a:off x="1272857" y="14046096"/>
            <a:ext cx="13369382" cy="331933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25"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26" name="2013年10月，香港GBL突然关闭，用户2000万美金无法提现。…"/>
          <p:cNvSpPr txBox="1"/>
          <p:nvPr/>
        </p:nvSpPr>
        <p:spPr>
          <a:xfrm>
            <a:off x="1291147" y="9118283"/>
            <a:ext cx="11260329" cy="326829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ct val="117999"/>
              </a:lnSpc>
              <a:defRPr sz="2200">
                <a:solidFill>
                  <a:schemeClr val="accent2"/>
                </a:solidFill>
                <a:latin typeface="Helvetica Neue"/>
                <a:ea typeface="Helvetica Neue"/>
                <a:cs typeface="Helvetica Neue"/>
                <a:sym typeface="Helvetica Neue"/>
              </a:defRPr>
            </a:pPr>
            <a:r>
              <a:t>2013年10月，香港GBL突然关闭，用户2000万美金无法提现。</a:t>
            </a:r>
          </a:p>
          <a:p>
            <a:pPr algn="l" defTabSz="457200">
              <a:lnSpc>
                <a:spcPct val="117999"/>
              </a:lnSpc>
              <a:defRPr sz="2200">
                <a:solidFill>
                  <a:schemeClr val="accent2"/>
                </a:solidFill>
                <a:latin typeface="Helvetica Neue"/>
                <a:ea typeface="Helvetica Neue"/>
                <a:cs typeface="Helvetica Neue"/>
                <a:sym typeface="Helvetica Neue"/>
              </a:defRPr>
            </a:pPr>
            <a:r>
              <a:t>2014年2月，Mt.Gox声称85万比特币被盗；</a:t>
            </a:r>
          </a:p>
          <a:p>
            <a:pPr algn="l" defTabSz="457200">
              <a:lnSpc>
                <a:spcPct val="117999"/>
              </a:lnSpc>
              <a:defRPr sz="2200">
                <a:solidFill>
                  <a:schemeClr val="accent2"/>
                </a:solidFill>
                <a:latin typeface="Helvetica Neue"/>
                <a:ea typeface="Helvetica Neue"/>
                <a:cs typeface="Helvetica Neue"/>
                <a:sym typeface="Helvetica Neue"/>
              </a:defRPr>
            </a:pPr>
            <a:r>
              <a:t>2014年5月，FXBTC长期亏损，停止运营；</a:t>
            </a:r>
          </a:p>
          <a:p>
            <a:pPr algn="l" defTabSz="457200">
              <a:lnSpc>
                <a:spcPct val="117999"/>
              </a:lnSpc>
              <a:defRPr sz="2200">
                <a:solidFill>
                  <a:schemeClr val="accent2"/>
                </a:solidFill>
                <a:latin typeface="Helvetica Neue"/>
                <a:ea typeface="Helvetica Neue"/>
                <a:cs typeface="Helvetica Neue"/>
                <a:sym typeface="Helvetica Neue"/>
              </a:defRPr>
            </a:pPr>
            <a:r>
              <a:t>2015年1月，Virtex停止提现，并将资金分批转走；</a:t>
            </a:r>
          </a:p>
          <a:p>
            <a:pPr algn="l" defTabSz="457200">
              <a:lnSpc>
                <a:spcPct val="117999"/>
              </a:lnSpc>
              <a:defRPr sz="2200">
                <a:solidFill>
                  <a:schemeClr val="accent2"/>
                </a:solidFill>
                <a:latin typeface="Helvetica Neue"/>
                <a:ea typeface="Helvetica Neue"/>
                <a:cs typeface="Helvetica Neue"/>
                <a:sym typeface="Helvetica Neue"/>
              </a:defRPr>
            </a:pPr>
            <a:r>
              <a:t>2016年5月，Gatecoin被盗18万以太，250比特币；</a:t>
            </a:r>
          </a:p>
          <a:p>
            <a:pPr algn="l" defTabSz="457200">
              <a:lnSpc>
                <a:spcPct val="117999"/>
              </a:lnSpc>
              <a:defRPr sz="2200">
                <a:solidFill>
                  <a:schemeClr val="accent2"/>
                </a:solidFill>
                <a:latin typeface="Helvetica Neue"/>
                <a:ea typeface="Helvetica Neue"/>
                <a:cs typeface="Helvetica Neue"/>
                <a:sym typeface="Helvetica Neue"/>
              </a:defRPr>
            </a:pPr>
            <a:r>
              <a:t>2016年8月，香港的Bitfinex由于网站出现安全漏洞，12万比特币被盗，价值6500万美元；</a:t>
            </a:r>
          </a:p>
          <a:p>
            <a:pPr algn="l" defTabSz="457200">
              <a:lnSpc>
                <a:spcPct val="117999"/>
              </a:lnSpc>
              <a:defRPr sz="2200">
                <a:solidFill>
                  <a:schemeClr val="accent2"/>
                </a:solidFill>
                <a:latin typeface="Helvetica Neue"/>
                <a:ea typeface="Helvetica Neue"/>
                <a:cs typeface="Helvetica Neue"/>
                <a:sym typeface="Helvetica Neue"/>
              </a:defRPr>
            </a:pPr>
            <a:r>
              <a:t>2017年1月，名为“比特币亚洲闪电交易中心”携上亿跑路。</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